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Poppins" pitchFamily="2" charset="77"/>
      <p:regular r:id="rId18"/>
      <p:bold r:id="rId19"/>
      <p:italic r:id="rId20"/>
      <p:boldItalic r:id="rId21"/>
    </p:embeddedFont>
    <p:embeddedFont>
      <p:font typeface="Poppins Bold" pitchFamily="2" charset="77"/>
      <p:regular r:id="rId22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 varScale="1">
        <p:scale>
          <a:sx n="80" d="100"/>
          <a:sy n="80" d="100"/>
        </p:scale>
        <p:origin x="82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2626">
                <a:alpha val="100000"/>
              </a:srgbClr>
            </a:gs>
            <a:gs pos="100000">
              <a:srgbClr val="13221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91305" y="0"/>
            <a:ext cx="8933462" cy="10861351"/>
          </a:xfrm>
          <a:custGeom>
            <a:avLst/>
            <a:gdLst/>
            <a:ahLst/>
            <a:cxnLst/>
            <a:rect l="l" t="t" r="r" b="b"/>
            <a:pathLst>
              <a:path w="8933462" h="10861351">
                <a:moveTo>
                  <a:pt x="0" y="0"/>
                </a:moveTo>
                <a:lnTo>
                  <a:pt x="8933462" y="0"/>
                </a:lnTo>
                <a:lnTo>
                  <a:pt x="8933462" y="10861351"/>
                </a:lnTo>
                <a:lnTo>
                  <a:pt x="0" y="108613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317934" y="779272"/>
            <a:ext cx="3117856" cy="498857"/>
          </a:xfrm>
          <a:custGeom>
            <a:avLst/>
            <a:gdLst/>
            <a:ahLst/>
            <a:cxnLst/>
            <a:rect l="l" t="t" r="r" b="b"/>
            <a:pathLst>
              <a:path w="3117856" h="498857">
                <a:moveTo>
                  <a:pt x="0" y="0"/>
                </a:moveTo>
                <a:lnTo>
                  <a:pt x="3117855" y="0"/>
                </a:lnTo>
                <a:lnTo>
                  <a:pt x="3117855" y="498856"/>
                </a:lnTo>
                <a:lnTo>
                  <a:pt x="0" y="4988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1917263" y="612884"/>
            <a:ext cx="2160084" cy="831632"/>
          </a:xfrm>
          <a:custGeom>
            <a:avLst/>
            <a:gdLst/>
            <a:ahLst/>
            <a:cxnLst/>
            <a:rect l="l" t="t" r="r" b="b"/>
            <a:pathLst>
              <a:path w="2160084" h="831632">
                <a:moveTo>
                  <a:pt x="0" y="0"/>
                </a:moveTo>
                <a:lnTo>
                  <a:pt x="2160084" y="0"/>
                </a:lnTo>
                <a:lnTo>
                  <a:pt x="2160084" y="831632"/>
                </a:lnTo>
                <a:lnTo>
                  <a:pt x="0" y="8316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0924032" y="8749398"/>
            <a:ext cx="563473" cy="140868"/>
          </a:xfrm>
          <a:custGeom>
            <a:avLst/>
            <a:gdLst/>
            <a:ahLst/>
            <a:cxnLst/>
            <a:rect l="l" t="t" r="r" b="b"/>
            <a:pathLst>
              <a:path w="563473" h="140868">
                <a:moveTo>
                  <a:pt x="0" y="0"/>
                </a:moveTo>
                <a:lnTo>
                  <a:pt x="563473" y="0"/>
                </a:lnTo>
                <a:lnTo>
                  <a:pt x="563473" y="140868"/>
                </a:lnTo>
                <a:lnTo>
                  <a:pt x="0" y="1408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6819957" y="3831330"/>
            <a:ext cx="8577613" cy="2424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30"/>
              </a:lnSpc>
            </a:pPr>
            <a:r>
              <a:rPr lang="en-US" sz="6736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YOUR PITCH DECK &amp; PRESENTATION 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506159" y="7579448"/>
            <a:ext cx="7399217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39CC89"/>
                </a:solidFill>
                <a:latin typeface="Poppins"/>
                <a:ea typeface="Poppins"/>
                <a:cs typeface="Poppins"/>
                <a:sym typeface="Poppins"/>
              </a:rPr>
              <a:t>TEAM MEMBERS’ NAMES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554044" y="8154123"/>
            <a:ext cx="3303449" cy="390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7"/>
              </a:lnSpc>
              <a:spcBef>
                <a:spcPct val="0"/>
              </a:spcBef>
            </a:pPr>
            <a:r>
              <a:rPr lang="en-US" sz="2148" spc="1314">
                <a:solidFill>
                  <a:srgbClr val="FFFEFE"/>
                </a:solidFill>
                <a:latin typeface="Poppins"/>
                <a:ea typeface="Poppins"/>
                <a:cs typeface="Poppins"/>
                <a:sym typeface="Poppins"/>
              </a:rPr>
              <a:t>2026</a:t>
            </a:r>
          </a:p>
        </p:txBody>
      </p:sp>
      <p:sp>
        <p:nvSpPr>
          <p:cNvPr id="9" name="Freeform 9"/>
          <p:cNvSpPr/>
          <p:nvPr/>
        </p:nvSpPr>
        <p:spPr>
          <a:xfrm>
            <a:off x="1289137" y="564905"/>
            <a:ext cx="1689662" cy="882590"/>
          </a:xfrm>
          <a:custGeom>
            <a:avLst/>
            <a:gdLst/>
            <a:ahLst/>
            <a:cxnLst/>
            <a:rect l="l" t="t" r="r" b="b"/>
            <a:pathLst>
              <a:path w="1689662" h="882590">
                <a:moveTo>
                  <a:pt x="0" y="0"/>
                </a:moveTo>
                <a:lnTo>
                  <a:pt x="1689662" y="0"/>
                </a:lnTo>
                <a:lnTo>
                  <a:pt x="1689662" y="882590"/>
                </a:lnTo>
                <a:lnTo>
                  <a:pt x="0" y="8825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2376" t="-1364" r="-1602" b="-314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3012203" y="404535"/>
            <a:ext cx="54289" cy="1203331"/>
            <a:chOff x="0" y="0"/>
            <a:chExt cx="12534" cy="277241"/>
          </a:xfrm>
        </p:grpSpPr>
        <p:sp>
          <p:nvSpPr>
            <p:cNvPr id="11" name="Freeform 11"/>
            <p:cNvSpPr/>
            <p:nvPr/>
          </p:nvSpPr>
          <p:spPr>
            <a:xfrm>
              <a:off x="783" y="0"/>
              <a:ext cx="10967" cy="276741"/>
            </a:xfrm>
            <a:custGeom>
              <a:avLst/>
              <a:gdLst/>
              <a:ahLst/>
              <a:cxnLst/>
              <a:rect l="l" t="t" r="r" b="b"/>
              <a:pathLst>
                <a:path w="10967" h="276741">
                  <a:moveTo>
                    <a:pt x="8688" y="3133"/>
                  </a:moveTo>
                  <a:lnTo>
                    <a:pt x="10184" y="69185"/>
                  </a:lnTo>
                  <a:cubicBezTo>
                    <a:pt x="11228" y="115303"/>
                    <a:pt x="11228" y="161438"/>
                    <a:pt x="10184" y="207556"/>
                  </a:cubicBezTo>
                  <a:lnTo>
                    <a:pt x="8688" y="273609"/>
                  </a:lnTo>
                  <a:cubicBezTo>
                    <a:pt x="8649" y="275350"/>
                    <a:pt x="7226" y="276741"/>
                    <a:pt x="5484" y="276741"/>
                  </a:cubicBezTo>
                  <a:lnTo>
                    <a:pt x="5484" y="276741"/>
                  </a:lnTo>
                  <a:cubicBezTo>
                    <a:pt x="3742" y="276741"/>
                    <a:pt x="2319" y="275350"/>
                    <a:pt x="2279" y="273609"/>
                  </a:cubicBezTo>
                  <a:lnTo>
                    <a:pt x="784" y="207556"/>
                  </a:lnTo>
                  <a:cubicBezTo>
                    <a:pt x="-261" y="161438"/>
                    <a:pt x="-261" y="115303"/>
                    <a:pt x="784" y="69185"/>
                  </a:cubicBezTo>
                  <a:lnTo>
                    <a:pt x="2279" y="3133"/>
                  </a:lnTo>
                  <a:cubicBezTo>
                    <a:pt x="2319" y="1391"/>
                    <a:pt x="3742" y="0"/>
                    <a:pt x="5484" y="0"/>
                  </a:cubicBezTo>
                  <a:lnTo>
                    <a:pt x="5484" y="0"/>
                  </a:lnTo>
                  <a:cubicBezTo>
                    <a:pt x="7226" y="0"/>
                    <a:pt x="8649" y="1391"/>
                    <a:pt x="8688" y="313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294" y="18037"/>
              <a:ext cx="7946" cy="221698"/>
            </a:xfrm>
            <a:prstGeom prst="rect">
              <a:avLst/>
            </a:prstGeom>
          </p:spPr>
          <p:txBody>
            <a:bodyPr lIns="37635" tIns="37635" rIns="37635" bIns="37635" rtlCol="0" anchor="ctr"/>
            <a:lstStyle/>
            <a:p>
              <a:pPr algn="ctr">
                <a:lnSpc>
                  <a:spcPts val="114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178389" y="365303"/>
            <a:ext cx="1377754" cy="854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</a:pPr>
            <a:r>
              <a:rPr lang="en-US" sz="4720" b="1">
                <a:solidFill>
                  <a:srgbClr val="23BCAB"/>
                </a:solidFill>
                <a:latin typeface="Poppins Bold"/>
                <a:ea typeface="Poppins Bold"/>
                <a:cs typeface="Poppins Bold"/>
                <a:sym typeface="Poppins Bold"/>
              </a:rPr>
              <a:t>100k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189425" y="1000385"/>
            <a:ext cx="1795661" cy="503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6"/>
              </a:lnSpc>
            </a:pPr>
            <a:r>
              <a:rPr lang="en-US" sz="2754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challenge</a:t>
            </a:r>
          </a:p>
        </p:txBody>
      </p:sp>
      <p:sp>
        <p:nvSpPr>
          <p:cNvPr id="15" name="Freeform 15"/>
          <p:cNvSpPr/>
          <p:nvPr/>
        </p:nvSpPr>
        <p:spPr>
          <a:xfrm>
            <a:off x="545525" y="612884"/>
            <a:ext cx="743611" cy="850662"/>
          </a:xfrm>
          <a:custGeom>
            <a:avLst/>
            <a:gdLst/>
            <a:ahLst/>
            <a:cxnLst/>
            <a:rect l="l" t="t" r="r" b="b"/>
            <a:pathLst>
              <a:path w="743611" h="850662">
                <a:moveTo>
                  <a:pt x="0" y="0"/>
                </a:moveTo>
                <a:lnTo>
                  <a:pt x="743612" y="0"/>
                </a:lnTo>
                <a:lnTo>
                  <a:pt x="743612" y="850662"/>
                </a:lnTo>
                <a:lnTo>
                  <a:pt x="0" y="85066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315985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 flipV="1">
            <a:off x="-191684" y="-95842"/>
            <a:ext cx="4577108" cy="5564873"/>
          </a:xfrm>
          <a:custGeom>
            <a:avLst/>
            <a:gdLst/>
            <a:ahLst/>
            <a:cxnLst/>
            <a:rect l="l" t="t" r="r" b="b"/>
            <a:pathLst>
              <a:path w="4577108" h="5564873">
                <a:moveTo>
                  <a:pt x="4577108" y="5564873"/>
                </a:moveTo>
                <a:lnTo>
                  <a:pt x="0" y="5564873"/>
                </a:lnTo>
                <a:lnTo>
                  <a:pt x="0" y="0"/>
                </a:lnTo>
                <a:lnTo>
                  <a:pt x="4577108" y="0"/>
                </a:lnTo>
                <a:lnTo>
                  <a:pt x="4577108" y="5564873"/>
                </a:lnTo>
                <a:close/>
              </a:path>
            </a:pathLst>
          </a:custGeom>
          <a:blipFill>
            <a:blip r:embed="rId2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3799184" y="613384"/>
            <a:ext cx="3588359" cy="1051311"/>
            <a:chOff x="0" y="0"/>
            <a:chExt cx="4784477" cy="1401748"/>
          </a:xfrm>
        </p:grpSpPr>
        <p:grpSp>
          <p:nvGrpSpPr>
            <p:cNvPr id="4" name="Group 4"/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892290" y="0"/>
              <a:ext cx="1617173" cy="1401748"/>
            </a:xfrm>
            <a:custGeom>
              <a:avLst/>
              <a:gdLst/>
              <a:ahLst/>
              <a:cxnLst/>
              <a:rect l="l" t="t" r="r" b="b"/>
              <a:pathLst>
                <a:path w="1617173" h="1401748">
                  <a:moveTo>
                    <a:pt x="0" y="0"/>
                  </a:moveTo>
                  <a:lnTo>
                    <a:pt x="1617173" y="0"/>
                  </a:lnTo>
                  <a:lnTo>
                    <a:pt x="1617173" y="1401748"/>
                  </a:lnTo>
                  <a:lnTo>
                    <a:pt x="0" y="1401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8270" t="-10712" b="-1071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109402"/>
              <a:ext cx="917806" cy="1006394"/>
            </a:xfrm>
            <a:custGeom>
              <a:avLst/>
              <a:gdLst/>
              <a:ahLst/>
              <a:cxnLst/>
              <a:rect l="l" t="t" r="r" b="b"/>
              <a:pathLst>
                <a:path w="917806" h="1006394">
                  <a:moveTo>
                    <a:pt x="0" y="0"/>
                  </a:moveTo>
                  <a:lnTo>
                    <a:pt x="917806" y="0"/>
                  </a:lnTo>
                  <a:lnTo>
                    <a:pt x="917806" y="1006394"/>
                  </a:lnTo>
                  <a:lnTo>
                    <a:pt x="0" y="10063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15985" b="-4326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2831299" y="22576"/>
              <a:ext cx="1953178" cy="8085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919"/>
                </a:lnSpc>
              </a:pPr>
              <a:r>
                <a:rPr lang="en-US" sz="3513" b="1" dirty="0">
                  <a:solidFill>
                    <a:srgbClr val="23BCA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100k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831299" y="746509"/>
              <a:ext cx="1782188" cy="472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0"/>
                </a:lnSpc>
              </a:pPr>
              <a:r>
                <a:rPr lang="en-US" sz="205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challenge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3601206" y="4691983"/>
            <a:ext cx="4156397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Company Logo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Company Name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Mission Statement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601206" y="2753269"/>
            <a:ext cx="6182204" cy="1145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80"/>
              </a:lnSpc>
              <a:spcBef>
                <a:spcPct val="0"/>
              </a:spcBef>
            </a:pPr>
            <a:r>
              <a:rPr lang="en-US" sz="8000" b="1">
                <a:solidFill>
                  <a:srgbClr val="003E51"/>
                </a:solidFill>
                <a:latin typeface="Poppins Bold"/>
                <a:ea typeface="Poppins Bold"/>
                <a:cs typeface="Poppins Bold"/>
                <a:sym typeface="Poppins Bold"/>
              </a:rPr>
              <a:t>Title Slide</a:t>
            </a:r>
          </a:p>
        </p:txBody>
      </p:sp>
      <p:sp>
        <p:nvSpPr>
          <p:cNvPr id="17" name="AutoShape 17"/>
          <p:cNvSpPr/>
          <p:nvPr/>
        </p:nvSpPr>
        <p:spPr>
          <a:xfrm flipV="1">
            <a:off x="3601206" y="4446238"/>
            <a:ext cx="5387584" cy="0"/>
          </a:xfrm>
          <a:prstGeom prst="line">
            <a:avLst/>
          </a:prstGeom>
          <a:ln w="114300" cap="rnd">
            <a:solidFill>
              <a:srgbClr val="39CC89">
                <a:alpha val="62745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3584379" y="8509000"/>
            <a:ext cx="11119242" cy="79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 connect the world’s professionals to make them more productive and successful.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335892" y="7912398"/>
            <a:ext cx="5616216" cy="4327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499"/>
              </a:lnSpc>
              <a:spcBef>
                <a:spcPct val="0"/>
              </a:spcBef>
            </a:pPr>
            <a:r>
              <a:rPr lang="en-US" sz="2499" b="1" u="none" strike="noStrike" dirty="0">
                <a:solidFill>
                  <a:srgbClr val="39CC89"/>
                </a:solidFill>
                <a:latin typeface="Poppins Bold"/>
                <a:ea typeface="Poppins Bold"/>
                <a:cs typeface="Poppins Bold"/>
                <a:sym typeface="Poppins Bold"/>
              </a:rPr>
              <a:t>Sample Mission Statement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 flipV="1">
            <a:off x="-191684" y="-95842"/>
            <a:ext cx="4577108" cy="5564873"/>
          </a:xfrm>
          <a:custGeom>
            <a:avLst/>
            <a:gdLst/>
            <a:ahLst/>
            <a:cxnLst/>
            <a:rect l="l" t="t" r="r" b="b"/>
            <a:pathLst>
              <a:path w="4577108" h="5564873">
                <a:moveTo>
                  <a:pt x="4577108" y="5564873"/>
                </a:moveTo>
                <a:lnTo>
                  <a:pt x="0" y="5564873"/>
                </a:lnTo>
                <a:lnTo>
                  <a:pt x="0" y="0"/>
                </a:lnTo>
                <a:lnTo>
                  <a:pt x="4577108" y="0"/>
                </a:lnTo>
                <a:lnTo>
                  <a:pt x="4577108" y="5564873"/>
                </a:lnTo>
                <a:close/>
              </a:path>
            </a:pathLst>
          </a:custGeom>
          <a:blipFill>
            <a:blip r:embed="rId2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3601206" y="4691983"/>
            <a:ext cx="11373669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Explain what problem / pain-point you are solving.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Outline how the customer addresses the problem today.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601206" y="2753269"/>
            <a:ext cx="8530336" cy="1145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80"/>
              </a:lnSpc>
              <a:spcBef>
                <a:spcPct val="0"/>
              </a:spcBef>
            </a:pPr>
            <a:r>
              <a:rPr lang="en-US" sz="8000" b="1">
                <a:solidFill>
                  <a:srgbClr val="003E51"/>
                </a:solidFill>
                <a:latin typeface="Poppins Bold"/>
                <a:ea typeface="Poppins Bold"/>
                <a:cs typeface="Poppins Bold"/>
                <a:sym typeface="Poppins Bold"/>
              </a:rPr>
              <a:t>The Problem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601206" y="4446238"/>
            <a:ext cx="6393946" cy="0"/>
          </a:xfrm>
          <a:prstGeom prst="line">
            <a:avLst/>
          </a:prstGeom>
          <a:ln w="114300" cap="rnd">
            <a:solidFill>
              <a:srgbClr val="39CC89">
                <a:alpha val="62745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8" name="Group 3">
            <a:extLst>
              <a:ext uri="{FF2B5EF4-FFF2-40B4-BE49-F238E27FC236}">
                <a16:creationId xmlns:a16="http://schemas.microsoft.com/office/drawing/2014/main" id="{32ACF09F-705E-ED63-C737-BA9A9D8E65BD}"/>
              </a:ext>
            </a:extLst>
          </p:cNvPr>
          <p:cNvGrpSpPr/>
          <p:nvPr/>
        </p:nvGrpSpPr>
        <p:grpSpPr>
          <a:xfrm>
            <a:off x="13799184" y="613384"/>
            <a:ext cx="3588359" cy="1051311"/>
            <a:chOff x="0" y="0"/>
            <a:chExt cx="4784477" cy="1401748"/>
          </a:xfrm>
        </p:grpSpPr>
        <p:grpSp>
          <p:nvGrpSpPr>
            <p:cNvPr id="19" name="Group 4">
              <a:extLst>
                <a:ext uri="{FF2B5EF4-FFF2-40B4-BE49-F238E27FC236}">
                  <a16:creationId xmlns:a16="http://schemas.microsoft.com/office/drawing/2014/main" id="{617DC595-AD25-0FA2-607B-63A5F86FDF1D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6C764338-D440-BA81-C373-218C277A850E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6">
                <a:extLst>
                  <a:ext uri="{FF2B5EF4-FFF2-40B4-BE49-F238E27FC236}">
                    <a16:creationId xmlns:a16="http://schemas.microsoft.com/office/drawing/2014/main" id="{55D62A57-CB31-4865-89F0-71E6D9103C9E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8D25B953-E62C-7E9C-B128-898D5FBEC99C}"/>
                </a:ext>
              </a:extLst>
            </p:cNvPr>
            <p:cNvSpPr/>
            <p:nvPr/>
          </p:nvSpPr>
          <p:spPr>
            <a:xfrm>
              <a:off x="892290" y="0"/>
              <a:ext cx="1617173" cy="1401748"/>
            </a:xfrm>
            <a:custGeom>
              <a:avLst/>
              <a:gdLst/>
              <a:ahLst/>
              <a:cxnLst/>
              <a:rect l="l" t="t" r="r" b="b"/>
              <a:pathLst>
                <a:path w="1617173" h="1401748">
                  <a:moveTo>
                    <a:pt x="0" y="0"/>
                  </a:moveTo>
                  <a:lnTo>
                    <a:pt x="1617173" y="0"/>
                  </a:lnTo>
                  <a:lnTo>
                    <a:pt x="1617173" y="1401748"/>
                  </a:lnTo>
                  <a:lnTo>
                    <a:pt x="0" y="1401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8270" t="-10712" b="-1071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131ED152-3C54-61BA-4D7E-FFE604329364}"/>
                </a:ext>
              </a:extLst>
            </p:cNvPr>
            <p:cNvSpPr/>
            <p:nvPr/>
          </p:nvSpPr>
          <p:spPr>
            <a:xfrm>
              <a:off x="0" y="109402"/>
              <a:ext cx="917806" cy="1006394"/>
            </a:xfrm>
            <a:custGeom>
              <a:avLst/>
              <a:gdLst/>
              <a:ahLst/>
              <a:cxnLst/>
              <a:rect l="l" t="t" r="r" b="b"/>
              <a:pathLst>
                <a:path w="917806" h="1006394">
                  <a:moveTo>
                    <a:pt x="0" y="0"/>
                  </a:moveTo>
                  <a:lnTo>
                    <a:pt x="917806" y="0"/>
                  </a:lnTo>
                  <a:lnTo>
                    <a:pt x="917806" y="1006394"/>
                  </a:lnTo>
                  <a:lnTo>
                    <a:pt x="0" y="10063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15985" b="-4326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2" name="Group 10">
              <a:extLst>
                <a:ext uri="{FF2B5EF4-FFF2-40B4-BE49-F238E27FC236}">
                  <a16:creationId xmlns:a16="http://schemas.microsoft.com/office/drawing/2014/main" id="{4B7CBAC6-4338-A872-84C2-AB74F28999E3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5" name="Freeform 11">
                <a:extLst>
                  <a:ext uri="{FF2B5EF4-FFF2-40B4-BE49-F238E27FC236}">
                    <a16:creationId xmlns:a16="http://schemas.microsoft.com/office/drawing/2014/main" id="{27352DA0-9760-4222-02AC-1AEEFD2DBBF2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12">
                <a:extLst>
                  <a:ext uri="{FF2B5EF4-FFF2-40B4-BE49-F238E27FC236}">
                    <a16:creationId xmlns:a16="http://schemas.microsoft.com/office/drawing/2014/main" id="{53276FA4-58A9-530A-2163-4C66DD2835B9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id="{2BEFCE35-415B-579C-9121-2AD505992772}"/>
                </a:ext>
              </a:extLst>
            </p:cNvPr>
            <p:cNvSpPr txBox="1"/>
            <p:nvPr/>
          </p:nvSpPr>
          <p:spPr>
            <a:xfrm>
              <a:off x="2831299" y="22576"/>
              <a:ext cx="1953178" cy="8085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919"/>
                </a:lnSpc>
              </a:pPr>
              <a:r>
                <a:rPr lang="en-US" sz="3513" b="1" dirty="0">
                  <a:solidFill>
                    <a:srgbClr val="23BCA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100k</a:t>
              </a:r>
            </a:p>
          </p:txBody>
        </p:sp>
        <p:sp>
          <p:nvSpPr>
            <p:cNvPr id="24" name="TextBox 14">
              <a:extLst>
                <a:ext uri="{FF2B5EF4-FFF2-40B4-BE49-F238E27FC236}">
                  <a16:creationId xmlns:a16="http://schemas.microsoft.com/office/drawing/2014/main" id="{2C2BCFE1-DBB4-BA87-1E54-7009D5432BAF}"/>
                </a:ext>
              </a:extLst>
            </p:cNvPr>
            <p:cNvSpPr txBox="1"/>
            <p:nvPr/>
          </p:nvSpPr>
          <p:spPr>
            <a:xfrm>
              <a:off x="2831299" y="746509"/>
              <a:ext cx="1782188" cy="472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0"/>
                </a:lnSpc>
              </a:pPr>
              <a:r>
                <a:rPr lang="en-US" sz="205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challenge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 flipV="1">
            <a:off x="-191684" y="-95842"/>
            <a:ext cx="4577108" cy="5564873"/>
          </a:xfrm>
          <a:custGeom>
            <a:avLst/>
            <a:gdLst/>
            <a:ahLst/>
            <a:cxnLst/>
            <a:rect l="l" t="t" r="r" b="b"/>
            <a:pathLst>
              <a:path w="4577108" h="5564873">
                <a:moveTo>
                  <a:pt x="4577108" y="5564873"/>
                </a:moveTo>
                <a:lnTo>
                  <a:pt x="0" y="5564873"/>
                </a:lnTo>
                <a:lnTo>
                  <a:pt x="0" y="0"/>
                </a:lnTo>
                <a:lnTo>
                  <a:pt x="4577108" y="0"/>
                </a:lnTo>
                <a:lnTo>
                  <a:pt x="4577108" y="5564873"/>
                </a:lnTo>
                <a:close/>
              </a:path>
            </a:pathLst>
          </a:custGeom>
          <a:blipFill>
            <a:blip r:embed="rId2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3601206" y="4691983"/>
            <a:ext cx="9003432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Explain what solution you are offering.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Summarize the key benefits of your solution.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601206" y="2753269"/>
            <a:ext cx="8530336" cy="1145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80"/>
              </a:lnSpc>
              <a:spcBef>
                <a:spcPct val="0"/>
              </a:spcBef>
            </a:pPr>
            <a:r>
              <a:rPr lang="en-US" sz="8000" b="1">
                <a:solidFill>
                  <a:srgbClr val="003E51"/>
                </a:solidFill>
                <a:latin typeface="Poppins Bold"/>
                <a:ea typeface="Poppins Bold"/>
                <a:cs typeface="Poppins Bold"/>
                <a:sym typeface="Poppins Bold"/>
              </a:rPr>
              <a:t>Solution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601206" y="4446238"/>
            <a:ext cx="6393946" cy="0"/>
          </a:xfrm>
          <a:prstGeom prst="line">
            <a:avLst/>
          </a:prstGeom>
          <a:ln w="114300" cap="rnd">
            <a:solidFill>
              <a:srgbClr val="39CC89">
                <a:alpha val="62745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8" name="Group 3">
            <a:extLst>
              <a:ext uri="{FF2B5EF4-FFF2-40B4-BE49-F238E27FC236}">
                <a16:creationId xmlns:a16="http://schemas.microsoft.com/office/drawing/2014/main" id="{66205688-EFE4-D659-2A26-49A74425AFC1}"/>
              </a:ext>
            </a:extLst>
          </p:cNvPr>
          <p:cNvGrpSpPr/>
          <p:nvPr/>
        </p:nvGrpSpPr>
        <p:grpSpPr>
          <a:xfrm>
            <a:off x="13799184" y="613384"/>
            <a:ext cx="3588359" cy="1051311"/>
            <a:chOff x="0" y="0"/>
            <a:chExt cx="4784477" cy="1401748"/>
          </a:xfrm>
        </p:grpSpPr>
        <p:grpSp>
          <p:nvGrpSpPr>
            <p:cNvPr id="19" name="Group 4">
              <a:extLst>
                <a:ext uri="{FF2B5EF4-FFF2-40B4-BE49-F238E27FC236}">
                  <a16:creationId xmlns:a16="http://schemas.microsoft.com/office/drawing/2014/main" id="{3E0AA9A0-E2EC-E0D1-5402-931E5098CE20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2E4D41CD-5516-771A-4DDF-1589540887AC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6">
                <a:extLst>
                  <a:ext uri="{FF2B5EF4-FFF2-40B4-BE49-F238E27FC236}">
                    <a16:creationId xmlns:a16="http://schemas.microsoft.com/office/drawing/2014/main" id="{2161AB12-FAA1-B1DB-75F8-52A949146406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A2E6A0F8-64BA-2217-D7D3-BC34361201A1}"/>
                </a:ext>
              </a:extLst>
            </p:cNvPr>
            <p:cNvSpPr/>
            <p:nvPr/>
          </p:nvSpPr>
          <p:spPr>
            <a:xfrm>
              <a:off x="892290" y="0"/>
              <a:ext cx="1617173" cy="1401748"/>
            </a:xfrm>
            <a:custGeom>
              <a:avLst/>
              <a:gdLst/>
              <a:ahLst/>
              <a:cxnLst/>
              <a:rect l="l" t="t" r="r" b="b"/>
              <a:pathLst>
                <a:path w="1617173" h="1401748">
                  <a:moveTo>
                    <a:pt x="0" y="0"/>
                  </a:moveTo>
                  <a:lnTo>
                    <a:pt x="1617173" y="0"/>
                  </a:lnTo>
                  <a:lnTo>
                    <a:pt x="1617173" y="1401748"/>
                  </a:lnTo>
                  <a:lnTo>
                    <a:pt x="0" y="1401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8270" t="-10712" b="-1071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01D452F5-33C5-01FD-A820-D6B5603BB0E4}"/>
                </a:ext>
              </a:extLst>
            </p:cNvPr>
            <p:cNvSpPr/>
            <p:nvPr/>
          </p:nvSpPr>
          <p:spPr>
            <a:xfrm>
              <a:off x="0" y="109402"/>
              <a:ext cx="917806" cy="1006394"/>
            </a:xfrm>
            <a:custGeom>
              <a:avLst/>
              <a:gdLst/>
              <a:ahLst/>
              <a:cxnLst/>
              <a:rect l="l" t="t" r="r" b="b"/>
              <a:pathLst>
                <a:path w="917806" h="1006394">
                  <a:moveTo>
                    <a:pt x="0" y="0"/>
                  </a:moveTo>
                  <a:lnTo>
                    <a:pt x="917806" y="0"/>
                  </a:lnTo>
                  <a:lnTo>
                    <a:pt x="917806" y="1006394"/>
                  </a:lnTo>
                  <a:lnTo>
                    <a:pt x="0" y="10063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15985" b="-4326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2" name="Group 10">
              <a:extLst>
                <a:ext uri="{FF2B5EF4-FFF2-40B4-BE49-F238E27FC236}">
                  <a16:creationId xmlns:a16="http://schemas.microsoft.com/office/drawing/2014/main" id="{F4141B11-FFA7-D01D-08A0-55781F509C14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5" name="Freeform 11">
                <a:extLst>
                  <a:ext uri="{FF2B5EF4-FFF2-40B4-BE49-F238E27FC236}">
                    <a16:creationId xmlns:a16="http://schemas.microsoft.com/office/drawing/2014/main" id="{3A64593A-76A8-3D7C-3591-D2B252E6FE70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12">
                <a:extLst>
                  <a:ext uri="{FF2B5EF4-FFF2-40B4-BE49-F238E27FC236}">
                    <a16:creationId xmlns:a16="http://schemas.microsoft.com/office/drawing/2014/main" id="{A13EA34A-EE32-F131-732E-05030E6E0868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id="{FD393D5B-9B18-B860-A146-B4F5DD0CF073}"/>
                </a:ext>
              </a:extLst>
            </p:cNvPr>
            <p:cNvSpPr txBox="1"/>
            <p:nvPr/>
          </p:nvSpPr>
          <p:spPr>
            <a:xfrm>
              <a:off x="2831299" y="22576"/>
              <a:ext cx="1953178" cy="8085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919"/>
                </a:lnSpc>
              </a:pPr>
              <a:r>
                <a:rPr lang="en-US" sz="3513" b="1" dirty="0">
                  <a:solidFill>
                    <a:srgbClr val="23BCA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100k</a:t>
              </a:r>
            </a:p>
          </p:txBody>
        </p:sp>
        <p:sp>
          <p:nvSpPr>
            <p:cNvPr id="24" name="TextBox 14">
              <a:extLst>
                <a:ext uri="{FF2B5EF4-FFF2-40B4-BE49-F238E27FC236}">
                  <a16:creationId xmlns:a16="http://schemas.microsoft.com/office/drawing/2014/main" id="{DCA8FB86-EFEB-73BD-B5E6-543531660FB0}"/>
                </a:ext>
              </a:extLst>
            </p:cNvPr>
            <p:cNvSpPr txBox="1"/>
            <p:nvPr/>
          </p:nvSpPr>
          <p:spPr>
            <a:xfrm>
              <a:off x="2831299" y="746509"/>
              <a:ext cx="1782188" cy="472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0"/>
                </a:lnSpc>
              </a:pPr>
              <a:r>
                <a:rPr lang="en-US" sz="205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challenge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 flipV="1">
            <a:off x="-191684" y="-95842"/>
            <a:ext cx="4577108" cy="5564873"/>
          </a:xfrm>
          <a:custGeom>
            <a:avLst/>
            <a:gdLst/>
            <a:ahLst/>
            <a:cxnLst/>
            <a:rect l="l" t="t" r="r" b="b"/>
            <a:pathLst>
              <a:path w="4577108" h="5564873">
                <a:moveTo>
                  <a:pt x="4577108" y="5564873"/>
                </a:moveTo>
                <a:lnTo>
                  <a:pt x="0" y="5564873"/>
                </a:lnTo>
                <a:lnTo>
                  <a:pt x="0" y="0"/>
                </a:lnTo>
                <a:lnTo>
                  <a:pt x="4577108" y="0"/>
                </a:lnTo>
                <a:lnTo>
                  <a:pt x="4577108" y="5564873"/>
                </a:lnTo>
                <a:close/>
              </a:path>
            </a:pathLst>
          </a:custGeom>
          <a:blipFill>
            <a:blip r:embed="rId2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3601206" y="4691983"/>
            <a:ext cx="10903521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Explain why this is the right time to solve the problem.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Why are market conditions right today?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Who will dominate this space if you don’t do this now?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601206" y="2753269"/>
            <a:ext cx="9872126" cy="1145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80"/>
              </a:lnSpc>
              <a:spcBef>
                <a:spcPct val="0"/>
              </a:spcBef>
            </a:pPr>
            <a:r>
              <a:rPr lang="en-US" sz="8000" b="1">
                <a:solidFill>
                  <a:srgbClr val="003E51"/>
                </a:solidFill>
                <a:latin typeface="Poppins Bold"/>
                <a:ea typeface="Poppins Bold"/>
                <a:cs typeface="Poppins Bold"/>
                <a:sym typeface="Poppins Bold"/>
              </a:rPr>
              <a:t>Why Now / Timing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601206" y="4446238"/>
            <a:ext cx="9349569" cy="0"/>
          </a:xfrm>
          <a:prstGeom prst="line">
            <a:avLst/>
          </a:prstGeom>
          <a:ln w="114300" cap="rnd">
            <a:solidFill>
              <a:srgbClr val="39CC89">
                <a:alpha val="62745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8" name="Group 3">
            <a:extLst>
              <a:ext uri="{FF2B5EF4-FFF2-40B4-BE49-F238E27FC236}">
                <a16:creationId xmlns:a16="http://schemas.microsoft.com/office/drawing/2014/main" id="{5DA77EBE-BD17-6198-1747-05E3882C57B5}"/>
              </a:ext>
            </a:extLst>
          </p:cNvPr>
          <p:cNvGrpSpPr/>
          <p:nvPr/>
        </p:nvGrpSpPr>
        <p:grpSpPr>
          <a:xfrm>
            <a:off x="13799184" y="613384"/>
            <a:ext cx="3588359" cy="1051311"/>
            <a:chOff x="0" y="0"/>
            <a:chExt cx="4784477" cy="1401748"/>
          </a:xfrm>
        </p:grpSpPr>
        <p:grpSp>
          <p:nvGrpSpPr>
            <p:cNvPr id="19" name="Group 4">
              <a:extLst>
                <a:ext uri="{FF2B5EF4-FFF2-40B4-BE49-F238E27FC236}">
                  <a16:creationId xmlns:a16="http://schemas.microsoft.com/office/drawing/2014/main" id="{39424C87-751C-A054-F6D1-29A6633BD96B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E433959A-C346-98DD-B60A-E5DE2276F05C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6">
                <a:extLst>
                  <a:ext uri="{FF2B5EF4-FFF2-40B4-BE49-F238E27FC236}">
                    <a16:creationId xmlns:a16="http://schemas.microsoft.com/office/drawing/2014/main" id="{C1556CD5-EC8B-88D2-DA1A-D8F267D8FF24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DF628D05-2A8D-D92F-CE53-7366FD32530B}"/>
                </a:ext>
              </a:extLst>
            </p:cNvPr>
            <p:cNvSpPr/>
            <p:nvPr/>
          </p:nvSpPr>
          <p:spPr>
            <a:xfrm>
              <a:off x="892290" y="0"/>
              <a:ext cx="1617173" cy="1401748"/>
            </a:xfrm>
            <a:custGeom>
              <a:avLst/>
              <a:gdLst/>
              <a:ahLst/>
              <a:cxnLst/>
              <a:rect l="l" t="t" r="r" b="b"/>
              <a:pathLst>
                <a:path w="1617173" h="1401748">
                  <a:moveTo>
                    <a:pt x="0" y="0"/>
                  </a:moveTo>
                  <a:lnTo>
                    <a:pt x="1617173" y="0"/>
                  </a:lnTo>
                  <a:lnTo>
                    <a:pt x="1617173" y="1401748"/>
                  </a:lnTo>
                  <a:lnTo>
                    <a:pt x="0" y="1401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8270" t="-10712" b="-1071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032F69EA-401B-DCD5-4A49-D4179840CF60}"/>
                </a:ext>
              </a:extLst>
            </p:cNvPr>
            <p:cNvSpPr/>
            <p:nvPr/>
          </p:nvSpPr>
          <p:spPr>
            <a:xfrm>
              <a:off x="0" y="109402"/>
              <a:ext cx="917806" cy="1006394"/>
            </a:xfrm>
            <a:custGeom>
              <a:avLst/>
              <a:gdLst/>
              <a:ahLst/>
              <a:cxnLst/>
              <a:rect l="l" t="t" r="r" b="b"/>
              <a:pathLst>
                <a:path w="917806" h="1006394">
                  <a:moveTo>
                    <a:pt x="0" y="0"/>
                  </a:moveTo>
                  <a:lnTo>
                    <a:pt x="917806" y="0"/>
                  </a:lnTo>
                  <a:lnTo>
                    <a:pt x="917806" y="1006394"/>
                  </a:lnTo>
                  <a:lnTo>
                    <a:pt x="0" y="10063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15985" b="-4326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2" name="Group 10">
              <a:extLst>
                <a:ext uri="{FF2B5EF4-FFF2-40B4-BE49-F238E27FC236}">
                  <a16:creationId xmlns:a16="http://schemas.microsoft.com/office/drawing/2014/main" id="{9F94EBC1-761D-38A0-30D9-3C70F3BE4C3C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5" name="Freeform 11">
                <a:extLst>
                  <a:ext uri="{FF2B5EF4-FFF2-40B4-BE49-F238E27FC236}">
                    <a16:creationId xmlns:a16="http://schemas.microsoft.com/office/drawing/2014/main" id="{CC188086-C611-13A9-798B-C130D46338D4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12">
                <a:extLst>
                  <a:ext uri="{FF2B5EF4-FFF2-40B4-BE49-F238E27FC236}">
                    <a16:creationId xmlns:a16="http://schemas.microsoft.com/office/drawing/2014/main" id="{FB5E4185-3802-568F-1BE6-2EBE57322FF6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id="{CD806CE9-645A-6CE4-84AA-6E97D12ED863}"/>
                </a:ext>
              </a:extLst>
            </p:cNvPr>
            <p:cNvSpPr txBox="1"/>
            <p:nvPr/>
          </p:nvSpPr>
          <p:spPr>
            <a:xfrm>
              <a:off x="2831299" y="22576"/>
              <a:ext cx="1953178" cy="8085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919"/>
                </a:lnSpc>
              </a:pPr>
              <a:r>
                <a:rPr lang="en-US" sz="3513" b="1" dirty="0">
                  <a:solidFill>
                    <a:srgbClr val="23BCA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100k</a:t>
              </a:r>
            </a:p>
          </p:txBody>
        </p:sp>
        <p:sp>
          <p:nvSpPr>
            <p:cNvPr id="24" name="TextBox 14">
              <a:extLst>
                <a:ext uri="{FF2B5EF4-FFF2-40B4-BE49-F238E27FC236}">
                  <a16:creationId xmlns:a16="http://schemas.microsoft.com/office/drawing/2014/main" id="{5D4E8B6C-1523-DE54-1925-25B13A236DF9}"/>
                </a:ext>
              </a:extLst>
            </p:cNvPr>
            <p:cNvSpPr txBox="1"/>
            <p:nvPr/>
          </p:nvSpPr>
          <p:spPr>
            <a:xfrm>
              <a:off x="2831299" y="746509"/>
              <a:ext cx="1782188" cy="472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0"/>
                </a:lnSpc>
              </a:pPr>
              <a:r>
                <a:rPr lang="en-US" sz="205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challenge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 flipV="1">
            <a:off x="-191684" y="-95842"/>
            <a:ext cx="4577108" cy="5564873"/>
          </a:xfrm>
          <a:custGeom>
            <a:avLst/>
            <a:gdLst/>
            <a:ahLst/>
            <a:cxnLst/>
            <a:rect l="l" t="t" r="r" b="b"/>
            <a:pathLst>
              <a:path w="4577108" h="5564873">
                <a:moveTo>
                  <a:pt x="4577108" y="5564873"/>
                </a:moveTo>
                <a:lnTo>
                  <a:pt x="0" y="5564873"/>
                </a:lnTo>
                <a:lnTo>
                  <a:pt x="0" y="0"/>
                </a:lnTo>
                <a:lnTo>
                  <a:pt x="4577108" y="0"/>
                </a:lnTo>
                <a:lnTo>
                  <a:pt x="4577108" y="5564873"/>
                </a:lnTo>
                <a:close/>
              </a:path>
            </a:pathLst>
          </a:custGeom>
          <a:blipFill>
            <a:blip r:embed="rId2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3601206" y="4691983"/>
            <a:ext cx="12655883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Explain how the solution works. (How will the customer use/interact with your product/service)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Use visuals (screenshots / 30 sec-1 min video)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601206" y="2753269"/>
            <a:ext cx="12971021" cy="1145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80"/>
              </a:lnSpc>
              <a:spcBef>
                <a:spcPct val="0"/>
              </a:spcBef>
            </a:pPr>
            <a:r>
              <a:rPr lang="en-US" sz="8000" b="1">
                <a:solidFill>
                  <a:srgbClr val="003E51"/>
                </a:solidFill>
                <a:latin typeface="Poppins Bold"/>
                <a:ea typeface="Poppins Bold"/>
                <a:cs typeface="Poppins Bold"/>
                <a:sym typeface="Poppins Bold"/>
              </a:rPr>
              <a:t>The Product /Storyboard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601206" y="4446238"/>
            <a:ext cx="12655883" cy="0"/>
          </a:xfrm>
          <a:prstGeom prst="line">
            <a:avLst/>
          </a:prstGeom>
          <a:ln w="114300" cap="rnd">
            <a:solidFill>
              <a:srgbClr val="39CC89">
                <a:alpha val="62745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8" name="Group 3">
            <a:extLst>
              <a:ext uri="{FF2B5EF4-FFF2-40B4-BE49-F238E27FC236}">
                <a16:creationId xmlns:a16="http://schemas.microsoft.com/office/drawing/2014/main" id="{8E49B976-2E6C-62E2-C133-494A64938E4C}"/>
              </a:ext>
            </a:extLst>
          </p:cNvPr>
          <p:cNvGrpSpPr/>
          <p:nvPr/>
        </p:nvGrpSpPr>
        <p:grpSpPr>
          <a:xfrm>
            <a:off x="13799184" y="613384"/>
            <a:ext cx="3588359" cy="1051311"/>
            <a:chOff x="0" y="0"/>
            <a:chExt cx="4784477" cy="1401748"/>
          </a:xfrm>
        </p:grpSpPr>
        <p:grpSp>
          <p:nvGrpSpPr>
            <p:cNvPr id="19" name="Group 4">
              <a:extLst>
                <a:ext uri="{FF2B5EF4-FFF2-40B4-BE49-F238E27FC236}">
                  <a16:creationId xmlns:a16="http://schemas.microsoft.com/office/drawing/2014/main" id="{00281395-29F8-7A84-7659-4873D096A315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F1ECAEED-5D81-50C3-E465-D721E16F1DDE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6">
                <a:extLst>
                  <a:ext uri="{FF2B5EF4-FFF2-40B4-BE49-F238E27FC236}">
                    <a16:creationId xmlns:a16="http://schemas.microsoft.com/office/drawing/2014/main" id="{5E44E3B8-D99F-5BF7-EA84-CB9B061D3A76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35044636-6323-AC14-BA6C-6D7C457B8C11}"/>
                </a:ext>
              </a:extLst>
            </p:cNvPr>
            <p:cNvSpPr/>
            <p:nvPr/>
          </p:nvSpPr>
          <p:spPr>
            <a:xfrm>
              <a:off x="892290" y="0"/>
              <a:ext cx="1617173" cy="1401748"/>
            </a:xfrm>
            <a:custGeom>
              <a:avLst/>
              <a:gdLst/>
              <a:ahLst/>
              <a:cxnLst/>
              <a:rect l="l" t="t" r="r" b="b"/>
              <a:pathLst>
                <a:path w="1617173" h="1401748">
                  <a:moveTo>
                    <a:pt x="0" y="0"/>
                  </a:moveTo>
                  <a:lnTo>
                    <a:pt x="1617173" y="0"/>
                  </a:lnTo>
                  <a:lnTo>
                    <a:pt x="1617173" y="1401748"/>
                  </a:lnTo>
                  <a:lnTo>
                    <a:pt x="0" y="1401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8270" t="-10712" b="-1071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E31C68B8-8289-1415-4FE4-F93081A05454}"/>
                </a:ext>
              </a:extLst>
            </p:cNvPr>
            <p:cNvSpPr/>
            <p:nvPr/>
          </p:nvSpPr>
          <p:spPr>
            <a:xfrm>
              <a:off x="0" y="109402"/>
              <a:ext cx="917806" cy="1006394"/>
            </a:xfrm>
            <a:custGeom>
              <a:avLst/>
              <a:gdLst/>
              <a:ahLst/>
              <a:cxnLst/>
              <a:rect l="l" t="t" r="r" b="b"/>
              <a:pathLst>
                <a:path w="917806" h="1006394">
                  <a:moveTo>
                    <a:pt x="0" y="0"/>
                  </a:moveTo>
                  <a:lnTo>
                    <a:pt x="917806" y="0"/>
                  </a:lnTo>
                  <a:lnTo>
                    <a:pt x="917806" y="1006394"/>
                  </a:lnTo>
                  <a:lnTo>
                    <a:pt x="0" y="10063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15985" b="-4326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2" name="Group 10">
              <a:extLst>
                <a:ext uri="{FF2B5EF4-FFF2-40B4-BE49-F238E27FC236}">
                  <a16:creationId xmlns:a16="http://schemas.microsoft.com/office/drawing/2014/main" id="{B0629166-76CF-9EC5-E80D-2530646998F5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5" name="Freeform 11">
                <a:extLst>
                  <a:ext uri="{FF2B5EF4-FFF2-40B4-BE49-F238E27FC236}">
                    <a16:creationId xmlns:a16="http://schemas.microsoft.com/office/drawing/2014/main" id="{79EBB1BB-B96C-694D-1777-64C60B293D49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12">
                <a:extLst>
                  <a:ext uri="{FF2B5EF4-FFF2-40B4-BE49-F238E27FC236}">
                    <a16:creationId xmlns:a16="http://schemas.microsoft.com/office/drawing/2014/main" id="{32D32094-68D3-600D-00F1-4E72C1AAF912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id="{6A9BE610-3C5D-36A6-5868-86919D40E1D0}"/>
                </a:ext>
              </a:extLst>
            </p:cNvPr>
            <p:cNvSpPr txBox="1"/>
            <p:nvPr/>
          </p:nvSpPr>
          <p:spPr>
            <a:xfrm>
              <a:off x="2831299" y="22576"/>
              <a:ext cx="1953178" cy="8085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919"/>
                </a:lnSpc>
              </a:pPr>
              <a:r>
                <a:rPr lang="en-US" sz="3513" b="1" dirty="0">
                  <a:solidFill>
                    <a:srgbClr val="23BCA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100k</a:t>
              </a:r>
            </a:p>
          </p:txBody>
        </p:sp>
        <p:sp>
          <p:nvSpPr>
            <p:cNvPr id="24" name="TextBox 14">
              <a:extLst>
                <a:ext uri="{FF2B5EF4-FFF2-40B4-BE49-F238E27FC236}">
                  <a16:creationId xmlns:a16="http://schemas.microsoft.com/office/drawing/2014/main" id="{C3170B43-C6E2-CE31-C60F-B2909E63270F}"/>
                </a:ext>
              </a:extLst>
            </p:cNvPr>
            <p:cNvSpPr txBox="1"/>
            <p:nvPr/>
          </p:nvSpPr>
          <p:spPr>
            <a:xfrm>
              <a:off x="2831299" y="746509"/>
              <a:ext cx="1782188" cy="472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0"/>
                </a:lnSpc>
              </a:pPr>
              <a:r>
                <a:rPr lang="en-US" sz="205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challenge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 flipV="1">
            <a:off x="-191684" y="-95842"/>
            <a:ext cx="4577108" cy="5564873"/>
          </a:xfrm>
          <a:custGeom>
            <a:avLst/>
            <a:gdLst/>
            <a:ahLst/>
            <a:cxnLst/>
            <a:rect l="l" t="t" r="r" b="b"/>
            <a:pathLst>
              <a:path w="4577108" h="5564873">
                <a:moveTo>
                  <a:pt x="4577108" y="5564873"/>
                </a:moveTo>
                <a:lnTo>
                  <a:pt x="0" y="5564873"/>
                </a:lnTo>
                <a:lnTo>
                  <a:pt x="0" y="0"/>
                </a:lnTo>
                <a:lnTo>
                  <a:pt x="4577108" y="0"/>
                </a:lnTo>
                <a:lnTo>
                  <a:pt x="4577108" y="5564873"/>
                </a:lnTo>
                <a:close/>
              </a:path>
            </a:pathLst>
          </a:custGeom>
          <a:blipFill>
            <a:blip r:embed="rId2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3601206" y="5383306"/>
            <a:ext cx="12655883" cy="267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Who is/are your target customer(s)?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Customer profiling (Age, gender, location, purchase habits, personality etc.)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What strategies will you use, to create awareness / advertise / promote your product, to acquire customers?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601206" y="2753269"/>
            <a:ext cx="12971021" cy="2164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80"/>
              </a:lnSpc>
              <a:spcBef>
                <a:spcPct val="0"/>
              </a:spcBef>
            </a:pPr>
            <a:r>
              <a:rPr lang="en-US" sz="8000" b="1">
                <a:solidFill>
                  <a:srgbClr val="003E51"/>
                </a:solidFill>
                <a:latin typeface="Poppins Bold"/>
                <a:ea typeface="Poppins Bold"/>
                <a:cs typeface="Poppins Bold"/>
                <a:sym typeface="Poppins Bold"/>
              </a:rPr>
              <a:t>Target Customers &amp; Marketing Strategy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601206" y="5143500"/>
            <a:ext cx="12655883" cy="0"/>
          </a:xfrm>
          <a:prstGeom prst="line">
            <a:avLst/>
          </a:prstGeom>
          <a:ln w="114300" cap="rnd">
            <a:solidFill>
              <a:srgbClr val="39CC89">
                <a:alpha val="62745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8" name="Group 3">
            <a:extLst>
              <a:ext uri="{FF2B5EF4-FFF2-40B4-BE49-F238E27FC236}">
                <a16:creationId xmlns:a16="http://schemas.microsoft.com/office/drawing/2014/main" id="{E2DE3361-488D-CCAF-63F6-193597A58ADA}"/>
              </a:ext>
            </a:extLst>
          </p:cNvPr>
          <p:cNvGrpSpPr/>
          <p:nvPr/>
        </p:nvGrpSpPr>
        <p:grpSpPr>
          <a:xfrm>
            <a:off x="13799184" y="613384"/>
            <a:ext cx="3588359" cy="1051311"/>
            <a:chOff x="0" y="0"/>
            <a:chExt cx="4784477" cy="1401748"/>
          </a:xfrm>
        </p:grpSpPr>
        <p:grpSp>
          <p:nvGrpSpPr>
            <p:cNvPr id="19" name="Group 4">
              <a:extLst>
                <a:ext uri="{FF2B5EF4-FFF2-40B4-BE49-F238E27FC236}">
                  <a16:creationId xmlns:a16="http://schemas.microsoft.com/office/drawing/2014/main" id="{BD5CE233-E156-BE5E-6D31-F626EB1386CB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4B3E3C00-2E67-5BE5-3E41-7C195C632885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6">
                <a:extLst>
                  <a:ext uri="{FF2B5EF4-FFF2-40B4-BE49-F238E27FC236}">
                    <a16:creationId xmlns:a16="http://schemas.microsoft.com/office/drawing/2014/main" id="{B41096EB-AAB2-7785-F67A-D48702395720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B9798110-1D49-27C9-D79B-50368ECB75AF}"/>
                </a:ext>
              </a:extLst>
            </p:cNvPr>
            <p:cNvSpPr/>
            <p:nvPr/>
          </p:nvSpPr>
          <p:spPr>
            <a:xfrm>
              <a:off x="892290" y="0"/>
              <a:ext cx="1617173" cy="1401748"/>
            </a:xfrm>
            <a:custGeom>
              <a:avLst/>
              <a:gdLst/>
              <a:ahLst/>
              <a:cxnLst/>
              <a:rect l="l" t="t" r="r" b="b"/>
              <a:pathLst>
                <a:path w="1617173" h="1401748">
                  <a:moveTo>
                    <a:pt x="0" y="0"/>
                  </a:moveTo>
                  <a:lnTo>
                    <a:pt x="1617173" y="0"/>
                  </a:lnTo>
                  <a:lnTo>
                    <a:pt x="1617173" y="1401748"/>
                  </a:lnTo>
                  <a:lnTo>
                    <a:pt x="0" y="1401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8270" t="-10712" b="-1071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0137CB39-D9C2-D4C7-906A-F8675A6F65A6}"/>
                </a:ext>
              </a:extLst>
            </p:cNvPr>
            <p:cNvSpPr/>
            <p:nvPr/>
          </p:nvSpPr>
          <p:spPr>
            <a:xfrm>
              <a:off x="0" y="109402"/>
              <a:ext cx="917806" cy="1006394"/>
            </a:xfrm>
            <a:custGeom>
              <a:avLst/>
              <a:gdLst/>
              <a:ahLst/>
              <a:cxnLst/>
              <a:rect l="l" t="t" r="r" b="b"/>
              <a:pathLst>
                <a:path w="917806" h="1006394">
                  <a:moveTo>
                    <a:pt x="0" y="0"/>
                  </a:moveTo>
                  <a:lnTo>
                    <a:pt x="917806" y="0"/>
                  </a:lnTo>
                  <a:lnTo>
                    <a:pt x="917806" y="1006394"/>
                  </a:lnTo>
                  <a:lnTo>
                    <a:pt x="0" y="10063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15985" b="-4326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2" name="Group 10">
              <a:extLst>
                <a:ext uri="{FF2B5EF4-FFF2-40B4-BE49-F238E27FC236}">
                  <a16:creationId xmlns:a16="http://schemas.microsoft.com/office/drawing/2014/main" id="{05D075C6-A683-3BE9-A164-2D8204D28CB1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5" name="Freeform 11">
                <a:extLst>
                  <a:ext uri="{FF2B5EF4-FFF2-40B4-BE49-F238E27FC236}">
                    <a16:creationId xmlns:a16="http://schemas.microsoft.com/office/drawing/2014/main" id="{86DE378C-938D-4395-42C2-6ABBF35BC165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12">
                <a:extLst>
                  <a:ext uri="{FF2B5EF4-FFF2-40B4-BE49-F238E27FC236}">
                    <a16:creationId xmlns:a16="http://schemas.microsoft.com/office/drawing/2014/main" id="{6255E4AA-8017-80F3-5D13-884A8FAFA79B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id="{2723C5B1-3682-419B-AD7D-81A8F166FFBE}"/>
                </a:ext>
              </a:extLst>
            </p:cNvPr>
            <p:cNvSpPr txBox="1"/>
            <p:nvPr/>
          </p:nvSpPr>
          <p:spPr>
            <a:xfrm>
              <a:off x="2831299" y="22576"/>
              <a:ext cx="1953178" cy="8085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919"/>
                </a:lnSpc>
              </a:pPr>
              <a:r>
                <a:rPr lang="en-US" sz="3513" b="1" dirty="0">
                  <a:solidFill>
                    <a:srgbClr val="23BCA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100k</a:t>
              </a:r>
            </a:p>
          </p:txBody>
        </p:sp>
        <p:sp>
          <p:nvSpPr>
            <p:cNvPr id="24" name="TextBox 14">
              <a:extLst>
                <a:ext uri="{FF2B5EF4-FFF2-40B4-BE49-F238E27FC236}">
                  <a16:creationId xmlns:a16="http://schemas.microsoft.com/office/drawing/2014/main" id="{601B7265-1E52-B272-E926-817936AA5AE3}"/>
                </a:ext>
              </a:extLst>
            </p:cNvPr>
            <p:cNvSpPr txBox="1"/>
            <p:nvPr/>
          </p:nvSpPr>
          <p:spPr>
            <a:xfrm>
              <a:off x="2831299" y="746509"/>
              <a:ext cx="1782188" cy="472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0"/>
                </a:lnSpc>
              </a:pPr>
              <a:r>
                <a:rPr lang="en-US" sz="205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challenge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 flipV="1">
            <a:off x="-191684" y="-95842"/>
            <a:ext cx="4577108" cy="5564873"/>
          </a:xfrm>
          <a:custGeom>
            <a:avLst/>
            <a:gdLst/>
            <a:ahLst/>
            <a:cxnLst/>
            <a:rect l="l" t="t" r="r" b="b"/>
            <a:pathLst>
              <a:path w="4577108" h="5564873">
                <a:moveTo>
                  <a:pt x="4577108" y="5564873"/>
                </a:moveTo>
                <a:lnTo>
                  <a:pt x="0" y="5564873"/>
                </a:lnTo>
                <a:lnTo>
                  <a:pt x="0" y="0"/>
                </a:lnTo>
                <a:lnTo>
                  <a:pt x="4577108" y="0"/>
                </a:lnTo>
                <a:lnTo>
                  <a:pt x="4577108" y="5564873"/>
                </a:lnTo>
                <a:close/>
              </a:path>
            </a:pathLst>
          </a:custGeom>
          <a:blipFill>
            <a:blip r:embed="rId2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3601206" y="4691983"/>
            <a:ext cx="12655883" cy="214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List out all the competitors in your space.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Identify key differentiating factors (at least two) and compare yourself to competitors in terms of these factors. (Use Table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/ X-Y Graph)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601206" y="2753269"/>
            <a:ext cx="11867394" cy="10868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8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003E51"/>
                </a:solidFill>
                <a:latin typeface="Poppins Bold"/>
                <a:ea typeface="Poppins Bold"/>
                <a:cs typeface="Poppins Bold"/>
                <a:sym typeface="Poppins Bold"/>
              </a:rPr>
              <a:t>The Competition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601206" y="4446238"/>
            <a:ext cx="12655883" cy="0"/>
          </a:xfrm>
          <a:prstGeom prst="line">
            <a:avLst/>
          </a:prstGeom>
          <a:ln w="114300" cap="rnd">
            <a:solidFill>
              <a:srgbClr val="39CC89">
                <a:alpha val="62745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8" name="Group 3">
            <a:extLst>
              <a:ext uri="{FF2B5EF4-FFF2-40B4-BE49-F238E27FC236}">
                <a16:creationId xmlns:a16="http://schemas.microsoft.com/office/drawing/2014/main" id="{CB0373E4-A108-A3C4-22B8-A9905E175E7B}"/>
              </a:ext>
            </a:extLst>
          </p:cNvPr>
          <p:cNvGrpSpPr/>
          <p:nvPr/>
        </p:nvGrpSpPr>
        <p:grpSpPr>
          <a:xfrm>
            <a:off x="13799184" y="613384"/>
            <a:ext cx="3588359" cy="1051311"/>
            <a:chOff x="0" y="0"/>
            <a:chExt cx="4784477" cy="1401748"/>
          </a:xfrm>
        </p:grpSpPr>
        <p:grpSp>
          <p:nvGrpSpPr>
            <p:cNvPr id="19" name="Group 4">
              <a:extLst>
                <a:ext uri="{FF2B5EF4-FFF2-40B4-BE49-F238E27FC236}">
                  <a16:creationId xmlns:a16="http://schemas.microsoft.com/office/drawing/2014/main" id="{80949003-27F8-E417-8E86-C9D0F75086F9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7A0DA11A-7E6D-519C-1A9F-CA05D609907A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6">
                <a:extLst>
                  <a:ext uri="{FF2B5EF4-FFF2-40B4-BE49-F238E27FC236}">
                    <a16:creationId xmlns:a16="http://schemas.microsoft.com/office/drawing/2014/main" id="{E54F560C-6E79-CD87-18BF-DC9B3BE072AF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FBA97677-9144-F6D5-AA0F-ED5D1AFF8CDE}"/>
                </a:ext>
              </a:extLst>
            </p:cNvPr>
            <p:cNvSpPr/>
            <p:nvPr/>
          </p:nvSpPr>
          <p:spPr>
            <a:xfrm>
              <a:off x="892290" y="0"/>
              <a:ext cx="1617173" cy="1401748"/>
            </a:xfrm>
            <a:custGeom>
              <a:avLst/>
              <a:gdLst/>
              <a:ahLst/>
              <a:cxnLst/>
              <a:rect l="l" t="t" r="r" b="b"/>
              <a:pathLst>
                <a:path w="1617173" h="1401748">
                  <a:moveTo>
                    <a:pt x="0" y="0"/>
                  </a:moveTo>
                  <a:lnTo>
                    <a:pt x="1617173" y="0"/>
                  </a:lnTo>
                  <a:lnTo>
                    <a:pt x="1617173" y="1401748"/>
                  </a:lnTo>
                  <a:lnTo>
                    <a:pt x="0" y="1401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8270" t="-10712" b="-1071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095A6E0C-2908-1996-1D33-9439B9DC70C5}"/>
                </a:ext>
              </a:extLst>
            </p:cNvPr>
            <p:cNvSpPr/>
            <p:nvPr/>
          </p:nvSpPr>
          <p:spPr>
            <a:xfrm>
              <a:off x="0" y="109402"/>
              <a:ext cx="917806" cy="1006394"/>
            </a:xfrm>
            <a:custGeom>
              <a:avLst/>
              <a:gdLst/>
              <a:ahLst/>
              <a:cxnLst/>
              <a:rect l="l" t="t" r="r" b="b"/>
              <a:pathLst>
                <a:path w="917806" h="1006394">
                  <a:moveTo>
                    <a:pt x="0" y="0"/>
                  </a:moveTo>
                  <a:lnTo>
                    <a:pt x="917806" y="0"/>
                  </a:lnTo>
                  <a:lnTo>
                    <a:pt x="917806" y="1006394"/>
                  </a:lnTo>
                  <a:lnTo>
                    <a:pt x="0" y="10063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15985" b="-4326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2" name="Group 10">
              <a:extLst>
                <a:ext uri="{FF2B5EF4-FFF2-40B4-BE49-F238E27FC236}">
                  <a16:creationId xmlns:a16="http://schemas.microsoft.com/office/drawing/2014/main" id="{628F3EB9-E295-82B5-CBA4-D9FC8B0D6D6D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5" name="Freeform 11">
                <a:extLst>
                  <a:ext uri="{FF2B5EF4-FFF2-40B4-BE49-F238E27FC236}">
                    <a16:creationId xmlns:a16="http://schemas.microsoft.com/office/drawing/2014/main" id="{DA592E70-D245-80A4-8458-83F8B9E73E7C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12">
                <a:extLst>
                  <a:ext uri="{FF2B5EF4-FFF2-40B4-BE49-F238E27FC236}">
                    <a16:creationId xmlns:a16="http://schemas.microsoft.com/office/drawing/2014/main" id="{DF43895D-6039-F9D3-3110-3FC53E37F059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id="{677878B7-8256-56E2-CE80-9E92C724D50E}"/>
                </a:ext>
              </a:extLst>
            </p:cNvPr>
            <p:cNvSpPr txBox="1"/>
            <p:nvPr/>
          </p:nvSpPr>
          <p:spPr>
            <a:xfrm>
              <a:off x="2831299" y="22576"/>
              <a:ext cx="1953178" cy="8085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919"/>
                </a:lnSpc>
              </a:pPr>
              <a:r>
                <a:rPr lang="en-US" sz="3513" b="1" dirty="0">
                  <a:solidFill>
                    <a:srgbClr val="23BCA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100k</a:t>
              </a:r>
            </a:p>
          </p:txBody>
        </p:sp>
        <p:sp>
          <p:nvSpPr>
            <p:cNvPr id="24" name="TextBox 14">
              <a:extLst>
                <a:ext uri="{FF2B5EF4-FFF2-40B4-BE49-F238E27FC236}">
                  <a16:creationId xmlns:a16="http://schemas.microsoft.com/office/drawing/2014/main" id="{6D4969E1-3A0E-46EE-E0E6-D584CAE81231}"/>
                </a:ext>
              </a:extLst>
            </p:cNvPr>
            <p:cNvSpPr txBox="1"/>
            <p:nvPr/>
          </p:nvSpPr>
          <p:spPr>
            <a:xfrm>
              <a:off x="2831299" y="746509"/>
              <a:ext cx="1782188" cy="472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0"/>
                </a:lnSpc>
              </a:pPr>
              <a:r>
                <a:rPr lang="en-US" sz="205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challenge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 flipV="1">
            <a:off x="-191684" y="-95842"/>
            <a:ext cx="4577108" cy="5564873"/>
          </a:xfrm>
          <a:custGeom>
            <a:avLst/>
            <a:gdLst/>
            <a:ahLst/>
            <a:cxnLst/>
            <a:rect l="l" t="t" r="r" b="b"/>
            <a:pathLst>
              <a:path w="4577108" h="5564873">
                <a:moveTo>
                  <a:pt x="4577108" y="5564873"/>
                </a:moveTo>
                <a:lnTo>
                  <a:pt x="0" y="5564873"/>
                </a:lnTo>
                <a:lnTo>
                  <a:pt x="0" y="0"/>
                </a:lnTo>
                <a:lnTo>
                  <a:pt x="4577108" y="0"/>
                </a:lnTo>
                <a:lnTo>
                  <a:pt x="4577108" y="5564873"/>
                </a:lnTo>
                <a:close/>
              </a:path>
            </a:pathLst>
          </a:custGeom>
          <a:blipFill>
            <a:blip r:embed="rId2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3601206" y="4691983"/>
            <a:ext cx="12655883" cy="320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What makes your solution “unique” from other existing solutions?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You want to clearly differentiate yourself from the competitors to show your uniqueness.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Note: A business could have one or many competitive advantages.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601206" y="2753269"/>
            <a:ext cx="12916970" cy="10868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8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003E51"/>
                </a:solidFill>
                <a:latin typeface="Poppins Bold"/>
                <a:ea typeface="Poppins Bold"/>
                <a:cs typeface="Poppins Bold"/>
                <a:sym typeface="Poppins Bold"/>
              </a:rPr>
              <a:t>Competitive Advantage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601206" y="4446238"/>
            <a:ext cx="12655883" cy="0"/>
          </a:xfrm>
          <a:prstGeom prst="line">
            <a:avLst/>
          </a:prstGeom>
          <a:ln w="114300" cap="rnd">
            <a:solidFill>
              <a:srgbClr val="39CC89">
                <a:alpha val="62745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8" name="Group 3">
            <a:extLst>
              <a:ext uri="{FF2B5EF4-FFF2-40B4-BE49-F238E27FC236}">
                <a16:creationId xmlns:a16="http://schemas.microsoft.com/office/drawing/2014/main" id="{F3E17FF4-3C48-EB8F-A3D2-3C3ECA3110B6}"/>
              </a:ext>
            </a:extLst>
          </p:cNvPr>
          <p:cNvGrpSpPr/>
          <p:nvPr/>
        </p:nvGrpSpPr>
        <p:grpSpPr>
          <a:xfrm>
            <a:off x="13799184" y="613384"/>
            <a:ext cx="3588359" cy="1051311"/>
            <a:chOff x="0" y="0"/>
            <a:chExt cx="4784477" cy="1401748"/>
          </a:xfrm>
        </p:grpSpPr>
        <p:grpSp>
          <p:nvGrpSpPr>
            <p:cNvPr id="19" name="Group 4">
              <a:extLst>
                <a:ext uri="{FF2B5EF4-FFF2-40B4-BE49-F238E27FC236}">
                  <a16:creationId xmlns:a16="http://schemas.microsoft.com/office/drawing/2014/main" id="{F861CDC9-6F22-1339-64ED-C83A00E5FBBE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581727C6-916C-76AB-AA66-12EEE783E28E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6">
                <a:extLst>
                  <a:ext uri="{FF2B5EF4-FFF2-40B4-BE49-F238E27FC236}">
                    <a16:creationId xmlns:a16="http://schemas.microsoft.com/office/drawing/2014/main" id="{35E24D67-F1B2-21F6-88EE-7F0EFF767C1B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3C67DA35-8BDD-38B6-A1C3-695C91B64164}"/>
                </a:ext>
              </a:extLst>
            </p:cNvPr>
            <p:cNvSpPr/>
            <p:nvPr/>
          </p:nvSpPr>
          <p:spPr>
            <a:xfrm>
              <a:off x="892290" y="0"/>
              <a:ext cx="1617173" cy="1401748"/>
            </a:xfrm>
            <a:custGeom>
              <a:avLst/>
              <a:gdLst/>
              <a:ahLst/>
              <a:cxnLst/>
              <a:rect l="l" t="t" r="r" b="b"/>
              <a:pathLst>
                <a:path w="1617173" h="1401748">
                  <a:moveTo>
                    <a:pt x="0" y="0"/>
                  </a:moveTo>
                  <a:lnTo>
                    <a:pt x="1617173" y="0"/>
                  </a:lnTo>
                  <a:lnTo>
                    <a:pt x="1617173" y="1401748"/>
                  </a:lnTo>
                  <a:lnTo>
                    <a:pt x="0" y="1401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8270" t="-10712" b="-1071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6E2DD0B0-687B-1FDA-9DB7-1232CBC20011}"/>
                </a:ext>
              </a:extLst>
            </p:cNvPr>
            <p:cNvSpPr/>
            <p:nvPr/>
          </p:nvSpPr>
          <p:spPr>
            <a:xfrm>
              <a:off x="0" y="109402"/>
              <a:ext cx="917806" cy="1006394"/>
            </a:xfrm>
            <a:custGeom>
              <a:avLst/>
              <a:gdLst/>
              <a:ahLst/>
              <a:cxnLst/>
              <a:rect l="l" t="t" r="r" b="b"/>
              <a:pathLst>
                <a:path w="917806" h="1006394">
                  <a:moveTo>
                    <a:pt x="0" y="0"/>
                  </a:moveTo>
                  <a:lnTo>
                    <a:pt x="917806" y="0"/>
                  </a:lnTo>
                  <a:lnTo>
                    <a:pt x="917806" y="1006394"/>
                  </a:lnTo>
                  <a:lnTo>
                    <a:pt x="0" y="10063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15985" b="-4326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2" name="Group 10">
              <a:extLst>
                <a:ext uri="{FF2B5EF4-FFF2-40B4-BE49-F238E27FC236}">
                  <a16:creationId xmlns:a16="http://schemas.microsoft.com/office/drawing/2014/main" id="{58CDD2CB-2E2D-36E9-ABDE-E40C13CD0DE4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5" name="Freeform 11">
                <a:extLst>
                  <a:ext uri="{FF2B5EF4-FFF2-40B4-BE49-F238E27FC236}">
                    <a16:creationId xmlns:a16="http://schemas.microsoft.com/office/drawing/2014/main" id="{A7FD9912-E59F-39CC-BBBD-CF471EF105F8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12">
                <a:extLst>
                  <a:ext uri="{FF2B5EF4-FFF2-40B4-BE49-F238E27FC236}">
                    <a16:creationId xmlns:a16="http://schemas.microsoft.com/office/drawing/2014/main" id="{8CAC276B-90B5-BD72-C8EE-BD7D5FAA1FD4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id="{44EC3383-3C19-5FE1-92FD-DC3115CAB7D4}"/>
                </a:ext>
              </a:extLst>
            </p:cNvPr>
            <p:cNvSpPr txBox="1"/>
            <p:nvPr/>
          </p:nvSpPr>
          <p:spPr>
            <a:xfrm>
              <a:off x="2831299" y="22576"/>
              <a:ext cx="1953178" cy="8085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919"/>
                </a:lnSpc>
              </a:pPr>
              <a:r>
                <a:rPr lang="en-US" sz="3513" b="1" dirty="0">
                  <a:solidFill>
                    <a:srgbClr val="23BCA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100k</a:t>
              </a:r>
            </a:p>
          </p:txBody>
        </p:sp>
        <p:sp>
          <p:nvSpPr>
            <p:cNvPr id="24" name="TextBox 14">
              <a:extLst>
                <a:ext uri="{FF2B5EF4-FFF2-40B4-BE49-F238E27FC236}">
                  <a16:creationId xmlns:a16="http://schemas.microsoft.com/office/drawing/2014/main" id="{3381B1A5-D68D-BD43-B63A-7E44988474EF}"/>
                </a:ext>
              </a:extLst>
            </p:cNvPr>
            <p:cNvSpPr txBox="1"/>
            <p:nvPr/>
          </p:nvSpPr>
          <p:spPr>
            <a:xfrm>
              <a:off x="2831299" y="746509"/>
              <a:ext cx="1782188" cy="472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0"/>
                </a:lnSpc>
              </a:pPr>
              <a:r>
                <a:rPr lang="en-US" sz="205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challenge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 flipV="1">
            <a:off x="-191684" y="-95842"/>
            <a:ext cx="4577108" cy="5564873"/>
          </a:xfrm>
          <a:custGeom>
            <a:avLst/>
            <a:gdLst/>
            <a:ahLst/>
            <a:cxnLst/>
            <a:rect l="l" t="t" r="r" b="b"/>
            <a:pathLst>
              <a:path w="4577108" h="5564873">
                <a:moveTo>
                  <a:pt x="4577108" y="5564873"/>
                </a:moveTo>
                <a:lnTo>
                  <a:pt x="0" y="5564873"/>
                </a:lnTo>
                <a:lnTo>
                  <a:pt x="0" y="0"/>
                </a:lnTo>
                <a:lnTo>
                  <a:pt x="4577108" y="0"/>
                </a:lnTo>
                <a:lnTo>
                  <a:pt x="4577108" y="5564873"/>
                </a:lnTo>
                <a:close/>
              </a:path>
            </a:pathLst>
          </a:custGeom>
          <a:blipFill>
            <a:blip r:embed="rId2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3601206" y="4691983"/>
            <a:ext cx="12655883" cy="214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Must have for each Team Member: Professional Photograph, Background, Their role in the company.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Also Mention Board of Directors / Board of Advisors, if applicable.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601206" y="2753269"/>
            <a:ext cx="5118571" cy="1145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80"/>
              </a:lnSpc>
              <a:spcBef>
                <a:spcPct val="0"/>
              </a:spcBef>
            </a:pPr>
            <a:r>
              <a:rPr lang="en-US" sz="8000" b="1">
                <a:solidFill>
                  <a:srgbClr val="003E51"/>
                </a:solidFill>
                <a:latin typeface="Poppins Bold"/>
                <a:ea typeface="Poppins Bold"/>
                <a:cs typeface="Poppins Bold"/>
                <a:sym typeface="Poppins Bold"/>
              </a:rPr>
              <a:t>The Team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601206" y="4446238"/>
            <a:ext cx="12655883" cy="0"/>
          </a:xfrm>
          <a:prstGeom prst="line">
            <a:avLst/>
          </a:prstGeom>
          <a:ln w="114300" cap="rnd">
            <a:solidFill>
              <a:srgbClr val="39CC89">
                <a:alpha val="62745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8" name="Group 3">
            <a:extLst>
              <a:ext uri="{FF2B5EF4-FFF2-40B4-BE49-F238E27FC236}">
                <a16:creationId xmlns:a16="http://schemas.microsoft.com/office/drawing/2014/main" id="{C1E1C187-BAE0-27FA-7736-131CF17EEE81}"/>
              </a:ext>
            </a:extLst>
          </p:cNvPr>
          <p:cNvGrpSpPr/>
          <p:nvPr/>
        </p:nvGrpSpPr>
        <p:grpSpPr>
          <a:xfrm>
            <a:off x="13799184" y="613384"/>
            <a:ext cx="3588359" cy="1051311"/>
            <a:chOff x="0" y="0"/>
            <a:chExt cx="4784477" cy="1401748"/>
          </a:xfrm>
        </p:grpSpPr>
        <p:grpSp>
          <p:nvGrpSpPr>
            <p:cNvPr id="19" name="Group 4">
              <a:extLst>
                <a:ext uri="{FF2B5EF4-FFF2-40B4-BE49-F238E27FC236}">
                  <a16:creationId xmlns:a16="http://schemas.microsoft.com/office/drawing/2014/main" id="{396F4862-E8AC-2612-A3E2-632BE7E1CE5D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4D93C09C-D9E4-9373-4292-7FE63C2B03AF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6">
                <a:extLst>
                  <a:ext uri="{FF2B5EF4-FFF2-40B4-BE49-F238E27FC236}">
                    <a16:creationId xmlns:a16="http://schemas.microsoft.com/office/drawing/2014/main" id="{49A84DD1-77F5-07A6-69D1-DB8C2EB3193B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86FD744D-EF15-D217-A3E0-DB82E3F7B80E}"/>
                </a:ext>
              </a:extLst>
            </p:cNvPr>
            <p:cNvSpPr/>
            <p:nvPr/>
          </p:nvSpPr>
          <p:spPr>
            <a:xfrm>
              <a:off x="892290" y="0"/>
              <a:ext cx="1617173" cy="1401748"/>
            </a:xfrm>
            <a:custGeom>
              <a:avLst/>
              <a:gdLst/>
              <a:ahLst/>
              <a:cxnLst/>
              <a:rect l="l" t="t" r="r" b="b"/>
              <a:pathLst>
                <a:path w="1617173" h="1401748">
                  <a:moveTo>
                    <a:pt x="0" y="0"/>
                  </a:moveTo>
                  <a:lnTo>
                    <a:pt x="1617173" y="0"/>
                  </a:lnTo>
                  <a:lnTo>
                    <a:pt x="1617173" y="1401748"/>
                  </a:lnTo>
                  <a:lnTo>
                    <a:pt x="0" y="1401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8270" t="-10712" b="-1071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30999A9F-0530-307C-8CD4-C91D0D980E83}"/>
                </a:ext>
              </a:extLst>
            </p:cNvPr>
            <p:cNvSpPr/>
            <p:nvPr/>
          </p:nvSpPr>
          <p:spPr>
            <a:xfrm>
              <a:off x="0" y="109402"/>
              <a:ext cx="917806" cy="1006394"/>
            </a:xfrm>
            <a:custGeom>
              <a:avLst/>
              <a:gdLst/>
              <a:ahLst/>
              <a:cxnLst/>
              <a:rect l="l" t="t" r="r" b="b"/>
              <a:pathLst>
                <a:path w="917806" h="1006394">
                  <a:moveTo>
                    <a:pt x="0" y="0"/>
                  </a:moveTo>
                  <a:lnTo>
                    <a:pt x="917806" y="0"/>
                  </a:lnTo>
                  <a:lnTo>
                    <a:pt x="917806" y="1006394"/>
                  </a:lnTo>
                  <a:lnTo>
                    <a:pt x="0" y="10063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15985" b="-4326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2" name="Group 10">
              <a:extLst>
                <a:ext uri="{FF2B5EF4-FFF2-40B4-BE49-F238E27FC236}">
                  <a16:creationId xmlns:a16="http://schemas.microsoft.com/office/drawing/2014/main" id="{B04C8579-1DF7-901F-B430-2934FAF23CF5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5" name="Freeform 11">
                <a:extLst>
                  <a:ext uri="{FF2B5EF4-FFF2-40B4-BE49-F238E27FC236}">
                    <a16:creationId xmlns:a16="http://schemas.microsoft.com/office/drawing/2014/main" id="{DDC9103A-FD56-B8A7-D522-344D6F1EB905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12">
                <a:extLst>
                  <a:ext uri="{FF2B5EF4-FFF2-40B4-BE49-F238E27FC236}">
                    <a16:creationId xmlns:a16="http://schemas.microsoft.com/office/drawing/2014/main" id="{90105848-E37A-813C-9C98-997D20C2E1D8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id="{8D0E78A8-2143-478A-02F0-2244D0C17038}"/>
                </a:ext>
              </a:extLst>
            </p:cNvPr>
            <p:cNvSpPr txBox="1"/>
            <p:nvPr/>
          </p:nvSpPr>
          <p:spPr>
            <a:xfrm>
              <a:off x="2831299" y="22576"/>
              <a:ext cx="1953178" cy="8085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919"/>
                </a:lnSpc>
              </a:pPr>
              <a:r>
                <a:rPr lang="en-US" sz="3513" b="1" dirty="0">
                  <a:solidFill>
                    <a:srgbClr val="23BCA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100k</a:t>
              </a:r>
            </a:p>
          </p:txBody>
        </p:sp>
        <p:sp>
          <p:nvSpPr>
            <p:cNvPr id="24" name="TextBox 14">
              <a:extLst>
                <a:ext uri="{FF2B5EF4-FFF2-40B4-BE49-F238E27FC236}">
                  <a16:creationId xmlns:a16="http://schemas.microsoft.com/office/drawing/2014/main" id="{7B4EC152-D8F7-D781-5F51-12EAB3D7A8E6}"/>
                </a:ext>
              </a:extLst>
            </p:cNvPr>
            <p:cNvSpPr txBox="1"/>
            <p:nvPr/>
          </p:nvSpPr>
          <p:spPr>
            <a:xfrm>
              <a:off x="2831299" y="746509"/>
              <a:ext cx="1782188" cy="472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0"/>
                </a:lnSpc>
              </a:pPr>
              <a:r>
                <a:rPr lang="en-US" sz="205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challenge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 flipV="1">
            <a:off x="-191684" y="-95842"/>
            <a:ext cx="4577108" cy="5564873"/>
          </a:xfrm>
          <a:custGeom>
            <a:avLst/>
            <a:gdLst/>
            <a:ahLst/>
            <a:cxnLst/>
            <a:rect l="l" t="t" r="r" b="b"/>
            <a:pathLst>
              <a:path w="4577108" h="5564873">
                <a:moveTo>
                  <a:pt x="4577108" y="5564873"/>
                </a:moveTo>
                <a:lnTo>
                  <a:pt x="0" y="5564873"/>
                </a:lnTo>
                <a:lnTo>
                  <a:pt x="0" y="0"/>
                </a:lnTo>
                <a:lnTo>
                  <a:pt x="4577108" y="0"/>
                </a:lnTo>
                <a:lnTo>
                  <a:pt x="4577108" y="5564873"/>
                </a:lnTo>
                <a:close/>
              </a:path>
            </a:pathLst>
          </a:custGeom>
          <a:blipFill>
            <a:blip r:embed="rId2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3601206" y="4691983"/>
            <a:ext cx="13135094" cy="374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Explain how you plan to make money.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Explain Revenue Drivers that you will use to earn revenue from customers. (+)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Explain Cost Drivers that will require you to spend money on. (-)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If you have not yet launched, add a quote from a prospective customer who has shown interest in buying your product at the price you are offering.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601206" y="2753270"/>
            <a:ext cx="11562594" cy="10868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8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003E51"/>
                </a:solidFill>
                <a:latin typeface="Poppins Bold"/>
                <a:ea typeface="Poppins Bold"/>
                <a:cs typeface="Poppins Bold"/>
                <a:sym typeface="Poppins Bold"/>
              </a:rPr>
              <a:t>Business Model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601206" y="4446238"/>
            <a:ext cx="12655883" cy="0"/>
          </a:xfrm>
          <a:prstGeom prst="line">
            <a:avLst/>
          </a:prstGeom>
          <a:ln w="114300" cap="rnd">
            <a:solidFill>
              <a:srgbClr val="39CC89">
                <a:alpha val="62745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8" name="Group 3">
            <a:extLst>
              <a:ext uri="{FF2B5EF4-FFF2-40B4-BE49-F238E27FC236}">
                <a16:creationId xmlns:a16="http://schemas.microsoft.com/office/drawing/2014/main" id="{56E5544C-B5D4-7906-57C0-8699724B7094}"/>
              </a:ext>
            </a:extLst>
          </p:cNvPr>
          <p:cNvGrpSpPr/>
          <p:nvPr/>
        </p:nvGrpSpPr>
        <p:grpSpPr>
          <a:xfrm>
            <a:off x="13799184" y="613384"/>
            <a:ext cx="3588359" cy="1051311"/>
            <a:chOff x="0" y="0"/>
            <a:chExt cx="4784477" cy="1401748"/>
          </a:xfrm>
        </p:grpSpPr>
        <p:grpSp>
          <p:nvGrpSpPr>
            <p:cNvPr id="19" name="Group 4">
              <a:extLst>
                <a:ext uri="{FF2B5EF4-FFF2-40B4-BE49-F238E27FC236}">
                  <a16:creationId xmlns:a16="http://schemas.microsoft.com/office/drawing/2014/main" id="{8B6DF176-5F96-577A-D9D1-0FDF2E775819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870BCFA2-0B4B-B488-2F82-6B56F034DC90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6">
                <a:extLst>
                  <a:ext uri="{FF2B5EF4-FFF2-40B4-BE49-F238E27FC236}">
                    <a16:creationId xmlns:a16="http://schemas.microsoft.com/office/drawing/2014/main" id="{8A6E1D15-7347-5CD3-A059-450A7D4423EA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DCCA140C-8680-29AF-9ED3-63BD7B7452FE}"/>
                </a:ext>
              </a:extLst>
            </p:cNvPr>
            <p:cNvSpPr/>
            <p:nvPr/>
          </p:nvSpPr>
          <p:spPr>
            <a:xfrm>
              <a:off x="892290" y="0"/>
              <a:ext cx="1617173" cy="1401748"/>
            </a:xfrm>
            <a:custGeom>
              <a:avLst/>
              <a:gdLst/>
              <a:ahLst/>
              <a:cxnLst/>
              <a:rect l="l" t="t" r="r" b="b"/>
              <a:pathLst>
                <a:path w="1617173" h="1401748">
                  <a:moveTo>
                    <a:pt x="0" y="0"/>
                  </a:moveTo>
                  <a:lnTo>
                    <a:pt x="1617173" y="0"/>
                  </a:lnTo>
                  <a:lnTo>
                    <a:pt x="1617173" y="1401748"/>
                  </a:lnTo>
                  <a:lnTo>
                    <a:pt x="0" y="1401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8270" t="-10712" b="-1071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6AB5C39C-F912-F014-57F1-E19097F6A9A5}"/>
                </a:ext>
              </a:extLst>
            </p:cNvPr>
            <p:cNvSpPr/>
            <p:nvPr/>
          </p:nvSpPr>
          <p:spPr>
            <a:xfrm>
              <a:off x="0" y="109402"/>
              <a:ext cx="917806" cy="1006394"/>
            </a:xfrm>
            <a:custGeom>
              <a:avLst/>
              <a:gdLst/>
              <a:ahLst/>
              <a:cxnLst/>
              <a:rect l="l" t="t" r="r" b="b"/>
              <a:pathLst>
                <a:path w="917806" h="1006394">
                  <a:moveTo>
                    <a:pt x="0" y="0"/>
                  </a:moveTo>
                  <a:lnTo>
                    <a:pt x="917806" y="0"/>
                  </a:lnTo>
                  <a:lnTo>
                    <a:pt x="917806" y="1006394"/>
                  </a:lnTo>
                  <a:lnTo>
                    <a:pt x="0" y="10063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15985" b="-4326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2" name="Group 10">
              <a:extLst>
                <a:ext uri="{FF2B5EF4-FFF2-40B4-BE49-F238E27FC236}">
                  <a16:creationId xmlns:a16="http://schemas.microsoft.com/office/drawing/2014/main" id="{7CC8B53C-6B38-36E8-6702-44F03758666B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5" name="Freeform 11">
                <a:extLst>
                  <a:ext uri="{FF2B5EF4-FFF2-40B4-BE49-F238E27FC236}">
                    <a16:creationId xmlns:a16="http://schemas.microsoft.com/office/drawing/2014/main" id="{FF62B740-A606-C99A-4613-31FEDAD0E941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12">
                <a:extLst>
                  <a:ext uri="{FF2B5EF4-FFF2-40B4-BE49-F238E27FC236}">
                    <a16:creationId xmlns:a16="http://schemas.microsoft.com/office/drawing/2014/main" id="{974A9F92-2C32-0CD8-E080-9AED92D82E2C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id="{F6581F95-3828-2628-9AE2-741AF2F90F4B}"/>
                </a:ext>
              </a:extLst>
            </p:cNvPr>
            <p:cNvSpPr txBox="1"/>
            <p:nvPr/>
          </p:nvSpPr>
          <p:spPr>
            <a:xfrm>
              <a:off x="2831299" y="22576"/>
              <a:ext cx="1953178" cy="8085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919"/>
                </a:lnSpc>
              </a:pPr>
              <a:r>
                <a:rPr lang="en-US" sz="3513" b="1" dirty="0">
                  <a:solidFill>
                    <a:srgbClr val="23BCA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100k</a:t>
              </a:r>
            </a:p>
          </p:txBody>
        </p:sp>
        <p:sp>
          <p:nvSpPr>
            <p:cNvPr id="24" name="TextBox 14">
              <a:extLst>
                <a:ext uri="{FF2B5EF4-FFF2-40B4-BE49-F238E27FC236}">
                  <a16:creationId xmlns:a16="http://schemas.microsoft.com/office/drawing/2014/main" id="{82A291B1-08AB-3C45-F6DD-5E7C69C4BF5B}"/>
                </a:ext>
              </a:extLst>
            </p:cNvPr>
            <p:cNvSpPr txBox="1"/>
            <p:nvPr/>
          </p:nvSpPr>
          <p:spPr>
            <a:xfrm>
              <a:off x="2831299" y="746509"/>
              <a:ext cx="1782188" cy="472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0"/>
                </a:lnSpc>
              </a:pPr>
              <a:r>
                <a:rPr lang="en-US" sz="205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challenge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 flipV="1">
            <a:off x="-191684" y="-95842"/>
            <a:ext cx="4577108" cy="5564873"/>
          </a:xfrm>
          <a:custGeom>
            <a:avLst/>
            <a:gdLst/>
            <a:ahLst/>
            <a:cxnLst/>
            <a:rect l="l" t="t" r="r" b="b"/>
            <a:pathLst>
              <a:path w="4577108" h="5564873">
                <a:moveTo>
                  <a:pt x="4577108" y="5564873"/>
                </a:moveTo>
                <a:lnTo>
                  <a:pt x="0" y="5564873"/>
                </a:lnTo>
                <a:lnTo>
                  <a:pt x="0" y="0"/>
                </a:lnTo>
                <a:lnTo>
                  <a:pt x="4577108" y="0"/>
                </a:lnTo>
                <a:lnTo>
                  <a:pt x="4577108" y="5564873"/>
                </a:lnTo>
                <a:close/>
              </a:path>
            </a:pathLst>
          </a:custGeom>
          <a:blipFill>
            <a:blip r:embed="rId2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AutoShape 15"/>
          <p:cNvSpPr/>
          <p:nvPr/>
        </p:nvSpPr>
        <p:spPr>
          <a:xfrm>
            <a:off x="3601206" y="4446238"/>
            <a:ext cx="12655883" cy="0"/>
          </a:xfrm>
          <a:prstGeom prst="line">
            <a:avLst/>
          </a:prstGeom>
          <a:ln w="114300" cap="rnd">
            <a:solidFill>
              <a:srgbClr val="39CC89">
                <a:alpha val="62745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3601206" y="4691983"/>
            <a:ext cx="13135094" cy="320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Financial Projections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It is ideal to show your financial projection for the next three years.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For each year, show the projections for expected number of customers, total expenses, total sales, profits (sales – expenses).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Also indicate when the company will reach BREAK-EVEN POINT.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01206" y="2753269"/>
            <a:ext cx="12934194" cy="10868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8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003E51"/>
                </a:solidFill>
                <a:latin typeface="Poppins Bold"/>
                <a:ea typeface="Poppins Bold"/>
                <a:cs typeface="Poppins Bold"/>
                <a:sym typeface="Poppins Bold"/>
              </a:rPr>
              <a:t>Financial Projections</a:t>
            </a:r>
          </a:p>
        </p:txBody>
      </p:sp>
      <p:grpSp>
        <p:nvGrpSpPr>
          <p:cNvPr id="18" name="Group 3">
            <a:extLst>
              <a:ext uri="{FF2B5EF4-FFF2-40B4-BE49-F238E27FC236}">
                <a16:creationId xmlns:a16="http://schemas.microsoft.com/office/drawing/2014/main" id="{B9C3FDD4-34DC-8AFC-77C2-B5D5A0FCF8CB}"/>
              </a:ext>
            </a:extLst>
          </p:cNvPr>
          <p:cNvGrpSpPr/>
          <p:nvPr/>
        </p:nvGrpSpPr>
        <p:grpSpPr>
          <a:xfrm>
            <a:off x="13799184" y="613384"/>
            <a:ext cx="3588359" cy="1051311"/>
            <a:chOff x="0" y="0"/>
            <a:chExt cx="4784477" cy="1401748"/>
          </a:xfrm>
        </p:grpSpPr>
        <p:grpSp>
          <p:nvGrpSpPr>
            <p:cNvPr id="19" name="Group 4">
              <a:extLst>
                <a:ext uri="{FF2B5EF4-FFF2-40B4-BE49-F238E27FC236}">
                  <a16:creationId xmlns:a16="http://schemas.microsoft.com/office/drawing/2014/main" id="{ACF37110-1A0A-6BC8-D31A-39DF23562608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49D2CB97-1218-65D1-9B4B-08DEBE63A4DE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6">
                <a:extLst>
                  <a:ext uri="{FF2B5EF4-FFF2-40B4-BE49-F238E27FC236}">
                    <a16:creationId xmlns:a16="http://schemas.microsoft.com/office/drawing/2014/main" id="{3AF6AD09-0A5E-EFDA-963F-F92B0B76AE77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28F8695A-B1B6-94C4-3C9F-EDE96B6FDB00}"/>
                </a:ext>
              </a:extLst>
            </p:cNvPr>
            <p:cNvSpPr/>
            <p:nvPr/>
          </p:nvSpPr>
          <p:spPr>
            <a:xfrm>
              <a:off x="892290" y="0"/>
              <a:ext cx="1617173" cy="1401748"/>
            </a:xfrm>
            <a:custGeom>
              <a:avLst/>
              <a:gdLst/>
              <a:ahLst/>
              <a:cxnLst/>
              <a:rect l="l" t="t" r="r" b="b"/>
              <a:pathLst>
                <a:path w="1617173" h="1401748">
                  <a:moveTo>
                    <a:pt x="0" y="0"/>
                  </a:moveTo>
                  <a:lnTo>
                    <a:pt x="1617173" y="0"/>
                  </a:lnTo>
                  <a:lnTo>
                    <a:pt x="1617173" y="1401748"/>
                  </a:lnTo>
                  <a:lnTo>
                    <a:pt x="0" y="1401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8270" t="-10712" b="-1071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C7118D25-3204-1820-9BD0-C9080CFB94F7}"/>
                </a:ext>
              </a:extLst>
            </p:cNvPr>
            <p:cNvSpPr/>
            <p:nvPr/>
          </p:nvSpPr>
          <p:spPr>
            <a:xfrm>
              <a:off x="0" y="109402"/>
              <a:ext cx="917806" cy="1006394"/>
            </a:xfrm>
            <a:custGeom>
              <a:avLst/>
              <a:gdLst/>
              <a:ahLst/>
              <a:cxnLst/>
              <a:rect l="l" t="t" r="r" b="b"/>
              <a:pathLst>
                <a:path w="917806" h="1006394">
                  <a:moveTo>
                    <a:pt x="0" y="0"/>
                  </a:moveTo>
                  <a:lnTo>
                    <a:pt x="917806" y="0"/>
                  </a:lnTo>
                  <a:lnTo>
                    <a:pt x="917806" y="1006394"/>
                  </a:lnTo>
                  <a:lnTo>
                    <a:pt x="0" y="10063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15985" b="-4326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2" name="Group 10">
              <a:extLst>
                <a:ext uri="{FF2B5EF4-FFF2-40B4-BE49-F238E27FC236}">
                  <a16:creationId xmlns:a16="http://schemas.microsoft.com/office/drawing/2014/main" id="{9FB354B9-BAAC-39A7-93E2-5CF96A90DBD1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5" name="Freeform 11">
                <a:extLst>
                  <a:ext uri="{FF2B5EF4-FFF2-40B4-BE49-F238E27FC236}">
                    <a16:creationId xmlns:a16="http://schemas.microsoft.com/office/drawing/2014/main" id="{82234460-1F07-B5CF-7CCE-E511D37D401C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12">
                <a:extLst>
                  <a:ext uri="{FF2B5EF4-FFF2-40B4-BE49-F238E27FC236}">
                    <a16:creationId xmlns:a16="http://schemas.microsoft.com/office/drawing/2014/main" id="{480F8C8A-D376-E1B1-1B4F-9934AD7AF295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id="{87CC2D42-57D3-0D06-621F-6362F908F0FE}"/>
                </a:ext>
              </a:extLst>
            </p:cNvPr>
            <p:cNvSpPr txBox="1"/>
            <p:nvPr/>
          </p:nvSpPr>
          <p:spPr>
            <a:xfrm>
              <a:off x="2831299" y="22576"/>
              <a:ext cx="1953178" cy="8085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919"/>
                </a:lnSpc>
              </a:pPr>
              <a:r>
                <a:rPr lang="en-US" sz="3513" b="1" dirty="0">
                  <a:solidFill>
                    <a:srgbClr val="23BCA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100k</a:t>
              </a:r>
            </a:p>
          </p:txBody>
        </p:sp>
        <p:sp>
          <p:nvSpPr>
            <p:cNvPr id="24" name="TextBox 14">
              <a:extLst>
                <a:ext uri="{FF2B5EF4-FFF2-40B4-BE49-F238E27FC236}">
                  <a16:creationId xmlns:a16="http://schemas.microsoft.com/office/drawing/2014/main" id="{F333F2B5-3FD2-E19D-444E-6901D9F588BF}"/>
                </a:ext>
              </a:extLst>
            </p:cNvPr>
            <p:cNvSpPr txBox="1"/>
            <p:nvPr/>
          </p:nvSpPr>
          <p:spPr>
            <a:xfrm>
              <a:off x="2831299" y="746509"/>
              <a:ext cx="1782188" cy="472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0"/>
                </a:lnSpc>
              </a:pPr>
              <a:r>
                <a:rPr lang="en-US" sz="205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challenge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 flipV="1">
            <a:off x="-191684" y="-95842"/>
            <a:ext cx="4577108" cy="5564873"/>
          </a:xfrm>
          <a:custGeom>
            <a:avLst/>
            <a:gdLst/>
            <a:ahLst/>
            <a:cxnLst/>
            <a:rect l="l" t="t" r="r" b="b"/>
            <a:pathLst>
              <a:path w="4577108" h="5564873">
                <a:moveTo>
                  <a:pt x="4577108" y="5564873"/>
                </a:moveTo>
                <a:lnTo>
                  <a:pt x="0" y="5564873"/>
                </a:lnTo>
                <a:lnTo>
                  <a:pt x="0" y="0"/>
                </a:lnTo>
                <a:lnTo>
                  <a:pt x="4577108" y="0"/>
                </a:lnTo>
                <a:lnTo>
                  <a:pt x="4577108" y="5564873"/>
                </a:lnTo>
                <a:close/>
              </a:path>
            </a:pathLst>
          </a:custGeom>
          <a:blipFill>
            <a:blip r:embed="rId2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3693728" y="1731370"/>
            <a:ext cx="12358856" cy="10868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8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003E51"/>
                </a:solidFill>
                <a:latin typeface="Poppins Bold"/>
                <a:ea typeface="Poppins Bold"/>
                <a:cs typeface="Poppins Bold"/>
                <a:sym typeface="Poppins Bold"/>
              </a:rPr>
              <a:t>Financial Projections</a:t>
            </a:r>
          </a:p>
        </p:txBody>
      </p:sp>
      <p:graphicFrame>
        <p:nvGraphicFramePr>
          <p:cNvPr id="16" name="Table 16"/>
          <p:cNvGraphicFramePr>
            <a:graphicFrameLocks noGrp="1"/>
          </p:cNvGraphicFramePr>
          <p:nvPr/>
        </p:nvGraphicFramePr>
        <p:xfrm>
          <a:off x="3029772" y="3423922"/>
          <a:ext cx="13241436" cy="6387890"/>
        </p:xfrm>
        <a:graphic>
          <a:graphicData uri="http://schemas.openxmlformats.org/drawingml/2006/table">
            <a:tbl>
              <a:tblPr/>
              <a:tblGrid>
                <a:gridCol w="22069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6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69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69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69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069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42229"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r>
                        <a:rPr lang="en-US" sz="2050" b="1">
                          <a:solidFill>
                            <a:srgbClr val="23BCAB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-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r>
                        <a:rPr lang="en-US" sz="2050" b="1">
                          <a:solidFill>
                            <a:srgbClr val="23BCAB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Year 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r>
                        <a:rPr lang="en-US" sz="2050" b="1">
                          <a:solidFill>
                            <a:srgbClr val="23BCAB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Year 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r>
                        <a:rPr lang="en-US" sz="2050" b="1">
                          <a:solidFill>
                            <a:srgbClr val="23BCAB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Year 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r>
                        <a:rPr lang="en-US" sz="2050" b="1">
                          <a:solidFill>
                            <a:srgbClr val="23BCAB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Year 4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r>
                        <a:rPr lang="en-US" sz="2050" b="1">
                          <a:solidFill>
                            <a:srgbClr val="23BCAB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Year 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3173"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r>
                        <a:rPr lang="en-US" sz="2050" b="1">
                          <a:solidFill>
                            <a:srgbClr val="23BCAB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# of Customers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2229"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r>
                        <a:rPr lang="en-US" sz="2050" b="1">
                          <a:solidFill>
                            <a:srgbClr val="23BCAB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Sales (SAR)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3173"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r>
                        <a:rPr lang="en-US" sz="2050" b="1">
                          <a:solidFill>
                            <a:srgbClr val="23BCAB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Expenses (SAR)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7086"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r>
                        <a:rPr lang="en-US" sz="2050" b="1">
                          <a:solidFill>
                            <a:srgbClr val="23BCAB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Profits (SAR)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7" name="Group 3">
            <a:extLst>
              <a:ext uri="{FF2B5EF4-FFF2-40B4-BE49-F238E27FC236}">
                <a16:creationId xmlns:a16="http://schemas.microsoft.com/office/drawing/2014/main" id="{C2B97A4D-A1A5-1D39-9B72-9E3EF892FB3F}"/>
              </a:ext>
            </a:extLst>
          </p:cNvPr>
          <p:cNvGrpSpPr/>
          <p:nvPr/>
        </p:nvGrpSpPr>
        <p:grpSpPr>
          <a:xfrm>
            <a:off x="13799184" y="613384"/>
            <a:ext cx="3588359" cy="1051311"/>
            <a:chOff x="0" y="0"/>
            <a:chExt cx="4784477" cy="1401748"/>
          </a:xfrm>
        </p:grpSpPr>
        <p:grpSp>
          <p:nvGrpSpPr>
            <p:cNvPr id="18" name="Group 4">
              <a:extLst>
                <a:ext uri="{FF2B5EF4-FFF2-40B4-BE49-F238E27FC236}">
                  <a16:creationId xmlns:a16="http://schemas.microsoft.com/office/drawing/2014/main" id="{F6F40A03-E8B8-7CB1-3877-5634A4CAC58B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6" name="Freeform 5">
                <a:extLst>
                  <a:ext uri="{FF2B5EF4-FFF2-40B4-BE49-F238E27FC236}">
                    <a16:creationId xmlns:a16="http://schemas.microsoft.com/office/drawing/2014/main" id="{7D43FF27-D709-327E-432C-7BAE5E8B7262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6">
                <a:extLst>
                  <a:ext uri="{FF2B5EF4-FFF2-40B4-BE49-F238E27FC236}">
                    <a16:creationId xmlns:a16="http://schemas.microsoft.com/office/drawing/2014/main" id="{1D17C501-65C9-4D5C-B038-1B7C8C203150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EBBAE96-F119-6137-B50A-E26F287FE4B1}"/>
                </a:ext>
              </a:extLst>
            </p:cNvPr>
            <p:cNvSpPr/>
            <p:nvPr/>
          </p:nvSpPr>
          <p:spPr>
            <a:xfrm>
              <a:off x="892290" y="0"/>
              <a:ext cx="1617173" cy="1401748"/>
            </a:xfrm>
            <a:custGeom>
              <a:avLst/>
              <a:gdLst/>
              <a:ahLst/>
              <a:cxnLst/>
              <a:rect l="l" t="t" r="r" b="b"/>
              <a:pathLst>
                <a:path w="1617173" h="1401748">
                  <a:moveTo>
                    <a:pt x="0" y="0"/>
                  </a:moveTo>
                  <a:lnTo>
                    <a:pt x="1617173" y="0"/>
                  </a:lnTo>
                  <a:lnTo>
                    <a:pt x="1617173" y="1401748"/>
                  </a:lnTo>
                  <a:lnTo>
                    <a:pt x="0" y="1401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8270" t="-10712" b="-1071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19E20F2D-E106-CE96-1660-710887682010}"/>
                </a:ext>
              </a:extLst>
            </p:cNvPr>
            <p:cNvSpPr/>
            <p:nvPr/>
          </p:nvSpPr>
          <p:spPr>
            <a:xfrm>
              <a:off x="0" y="109402"/>
              <a:ext cx="917806" cy="1006394"/>
            </a:xfrm>
            <a:custGeom>
              <a:avLst/>
              <a:gdLst/>
              <a:ahLst/>
              <a:cxnLst/>
              <a:rect l="l" t="t" r="r" b="b"/>
              <a:pathLst>
                <a:path w="917806" h="1006394">
                  <a:moveTo>
                    <a:pt x="0" y="0"/>
                  </a:moveTo>
                  <a:lnTo>
                    <a:pt x="917806" y="0"/>
                  </a:lnTo>
                  <a:lnTo>
                    <a:pt x="917806" y="1006394"/>
                  </a:lnTo>
                  <a:lnTo>
                    <a:pt x="0" y="10063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15985" b="-4326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" name="Group 10">
              <a:extLst>
                <a:ext uri="{FF2B5EF4-FFF2-40B4-BE49-F238E27FC236}">
                  <a16:creationId xmlns:a16="http://schemas.microsoft.com/office/drawing/2014/main" id="{24067B45-12E5-0267-128D-D36ACA500211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4" name="Freeform 11">
                <a:extLst>
                  <a:ext uri="{FF2B5EF4-FFF2-40B4-BE49-F238E27FC236}">
                    <a16:creationId xmlns:a16="http://schemas.microsoft.com/office/drawing/2014/main" id="{55F8A827-9C17-03D1-C7B0-F0E2D907602C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12">
                <a:extLst>
                  <a:ext uri="{FF2B5EF4-FFF2-40B4-BE49-F238E27FC236}">
                    <a16:creationId xmlns:a16="http://schemas.microsoft.com/office/drawing/2014/main" id="{CFED0900-CA4A-0B80-0C71-CEF8897B2E54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2" name="TextBox 13">
              <a:extLst>
                <a:ext uri="{FF2B5EF4-FFF2-40B4-BE49-F238E27FC236}">
                  <a16:creationId xmlns:a16="http://schemas.microsoft.com/office/drawing/2014/main" id="{54EDDE10-DDD4-066E-D8BE-EECFB74D1672}"/>
                </a:ext>
              </a:extLst>
            </p:cNvPr>
            <p:cNvSpPr txBox="1"/>
            <p:nvPr/>
          </p:nvSpPr>
          <p:spPr>
            <a:xfrm>
              <a:off x="2831299" y="22576"/>
              <a:ext cx="1953178" cy="8085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919"/>
                </a:lnSpc>
              </a:pPr>
              <a:r>
                <a:rPr lang="en-US" sz="3513" b="1" dirty="0">
                  <a:solidFill>
                    <a:srgbClr val="23BCA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100k</a:t>
              </a:r>
            </a:p>
          </p:txBody>
        </p:sp>
        <p:sp>
          <p:nvSpPr>
            <p:cNvPr id="23" name="TextBox 14">
              <a:extLst>
                <a:ext uri="{FF2B5EF4-FFF2-40B4-BE49-F238E27FC236}">
                  <a16:creationId xmlns:a16="http://schemas.microsoft.com/office/drawing/2014/main" id="{A1EE8DFE-93F9-C828-CD40-92795418717C}"/>
                </a:ext>
              </a:extLst>
            </p:cNvPr>
            <p:cNvSpPr txBox="1"/>
            <p:nvPr/>
          </p:nvSpPr>
          <p:spPr>
            <a:xfrm>
              <a:off x="2831299" y="746509"/>
              <a:ext cx="1782188" cy="472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0"/>
                </a:lnSpc>
              </a:pPr>
              <a:r>
                <a:rPr lang="en-US" sz="205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challenge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 flipV="1">
            <a:off x="-191684" y="-95842"/>
            <a:ext cx="4577108" cy="5564873"/>
          </a:xfrm>
          <a:custGeom>
            <a:avLst/>
            <a:gdLst/>
            <a:ahLst/>
            <a:cxnLst/>
            <a:rect l="l" t="t" r="r" b="b"/>
            <a:pathLst>
              <a:path w="4577108" h="5564873">
                <a:moveTo>
                  <a:pt x="4577108" y="5564873"/>
                </a:moveTo>
                <a:lnTo>
                  <a:pt x="0" y="5564873"/>
                </a:lnTo>
                <a:lnTo>
                  <a:pt x="0" y="0"/>
                </a:lnTo>
                <a:lnTo>
                  <a:pt x="4577108" y="0"/>
                </a:lnTo>
                <a:lnTo>
                  <a:pt x="4577108" y="5564873"/>
                </a:lnTo>
                <a:close/>
              </a:path>
            </a:pathLst>
          </a:custGeom>
          <a:blipFill>
            <a:blip r:embed="rId2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AutoShape 15"/>
          <p:cNvSpPr/>
          <p:nvPr/>
        </p:nvSpPr>
        <p:spPr>
          <a:xfrm>
            <a:off x="3601206" y="4446238"/>
            <a:ext cx="12655883" cy="0"/>
          </a:xfrm>
          <a:prstGeom prst="line">
            <a:avLst/>
          </a:prstGeom>
          <a:ln w="114300" cap="rnd">
            <a:solidFill>
              <a:srgbClr val="39CC89">
                <a:alpha val="62745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3601206" y="4691983"/>
            <a:ext cx="13135094" cy="320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Show a road map indicating:</a:t>
            </a:r>
          </a:p>
          <a:p>
            <a:pPr marL="1295400" lvl="2" indent="-431800" algn="l">
              <a:lnSpc>
                <a:spcPts val="42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what work have you done previously?</a:t>
            </a:r>
          </a:p>
          <a:p>
            <a:pPr marL="1295400" lvl="2" indent="-431800" algn="l">
              <a:lnSpc>
                <a:spcPts val="42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What stage are you at now?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what are your milestones for future and when do you expect to achieve them? ( (short term / long term goals).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(Indicate month and year for each element on the project timeline)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01206" y="2753269"/>
            <a:ext cx="11791194" cy="10868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8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003E51"/>
                </a:solidFill>
                <a:latin typeface="Poppins Bold"/>
                <a:ea typeface="Poppins Bold"/>
                <a:cs typeface="Poppins Bold"/>
                <a:sym typeface="Poppins Bold"/>
              </a:rPr>
              <a:t>Product Roadmap</a:t>
            </a:r>
          </a:p>
        </p:txBody>
      </p:sp>
      <p:grpSp>
        <p:nvGrpSpPr>
          <p:cNvPr id="18" name="Group 3">
            <a:extLst>
              <a:ext uri="{FF2B5EF4-FFF2-40B4-BE49-F238E27FC236}">
                <a16:creationId xmlns:a16="http://schemas.microsoft.com/office/drawing/2014/main" id="{F4B2F358-DFD0-2066-D7A7-19E671606877}"/>
              </a:ext>
            </a:extLst>
          </p:cNvPr>
          <p:cNvGrpSpPr/>
          <p:nvPr/>
        </p:nvGrpSpPr>
        <p:grpSpPr>
          <a:xfrm>
            <a:off x="13799184" y="613384"/>
            <a:ext cx="3588359" cy="1051311"/>
            <a:chOff x="0" y="0"/>
            <a:chExt cx="4784477" cy="1401748"/>
          </a:xfrm>
        </p:grpSpPr>
        <p:grpSp>
          <p:nvGrpSpPr>
            <p:cNvPr id="19" name="Group 4">
              <a:extLst>
                <a:ext uri="{FF2B5EF4-FFF2-40B4-BE49-F238E27FC236}">
                  <a16:creationId xmlns:a16="http://schemas.microsoft.com/office/drawing/2014/main" id="{82C148F7-8CFA-35AC-BF5F-94654C824EF7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7E358D9A-8192-9156-D21F-27EA40053252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6">
                <a:extLst>
                  <a:ext uri="{FF2B5EF4-FFF2-40B4-BE49-F238E27FC236}">
                    <a16:creationId xmlns:a16="http://schemas.microsoft.com/office/drawing/2014/main" id="{FDC6C414-B7D7-48DB-B9C9-00D8921F03B0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4089D1EA-E8A0-B7DC-4357-27910578709C}"/>
                </a:ext>
              </a:extLst>
            </p:cNvPr>
            <p:cNvSpPr/>
            <p:nvPr/>
          </p:nvSpPr>
          <p:spPr>
            <a:xfrm>
              <a:off x="892290" y="0"/>
              <a:ext cx="1617173" cy="1401748"/>
            </a:xfrm>
            <a:custGeom>
              <a:avLst/>
              <a:gdLst/>
              <a:ahLst/>
              <a:cxnLst/>
              <a:rect l="l" t="t" r="r" b="b"/>
              <a:pathLst>
                <a:path w="1617173" h="1401748">
                  <a:moveTo>
                    <a:pt x="0" y="0"/>
                  </a:moveTo>
                  <a:lnTo>
                    <a:pt x="1617173" y="0"/>
                  </a:lnTo>
                  <a:lnTo>
                    <a:pt x="1617173" y="1401748"/>
                  </a:lnTo>
                  <a:lnTo>
                    <a:pt x="0" y="1401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8270" t="-10712" b="-1071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15C2B690-B88F-C4A7-868C-1AC70C753111}"/>
                </a:ext>
              </a:extLst>
            </p:cNvPr>
            <p:cNvSpPr/>
            <p:nvPr/>
          </p:nvSpPr>
          <p:spPr>
            <a:xfrm>
              <a:off x="0" y="109402"/>
              <a:ext cx="917806" cy="1006394"/>
            </a:xfrm>
            <a:custGeom>
              <a:avLst/>
              <a:gdLst/>
              <a:ahLst/>
              <a:cxnLst/>
              <a:rect l="l" t="t" r="r" b="b"/>
              <a:pathLst>
                <a:path w="917806" h="1006394">
                  <a:moveTo>
                    <a:pt x="0" y="0"/>
                  </a:moveTo>
                  <a:lnTo>
                    <a:pt x="917806" y="0"/>
                  </a:lnTo>
                  <a:lnTo>
                    <a:pt x="917806" y="1006394"/>
                  </a:lnTo>
                  <a:lnTo>
                    <a:pt x="0" y="10063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15985" b="-4326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2" name="Group 10">
              <a:extLst>
                <a:ext uri="{FF2B5EF4-FFF2-40B4-BE49-F238E27FC236}">
                  <a16:creationId xmlns:a16="http://schemas.microsoft.com/office/drawing/2014/main" id="{DCF2850F-9305-E480-43D1-B94DCD62D828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5" name="Freeform 11">
                <a:extLst>
                  <a:ext uri="{FF2B5EF4-FFF2-40B4-BE49-F238E27FC236}">
                    <a16:creationId xmlns:a16="http://schemas.microsoft.com/office/drawing/2014/main" id="{B5B59AB7-F154-FFAE-4BE3-90677F825BF8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12">
                <a:extLst>
                  <a:ext uri="{FF2B5EF4-FFF2-40B4-BE49-F238E27FC236}">
                    <a16:creationId xmlns:a16="http://schemas.microsoft.com/office/drawing/2014/main" id="{B2C945BD-9867-31CF-78D9-0CB8F67E8E7E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id="{49A170F9-3ADE-52D4-A4EA-F03531EE615B}"/>
                </a:ext>
              </a:extLst>
            </p:cNvPr>
            <p:cNvSpPr txBox="1"/>
            <p:nvPr/>
          </p:nvSpPr>
          <p:spPr>
            <a:xfrm>
              <a:off x="2831299" y="22576"/>
              <a:ext cx="1953178" cy="8085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919"/>
                </a:lnSpc>
              </a:pPr>
              <a:r>
                <a:rPr lang="en-US" sz="3513" b="1" dirty="0">
                  <a:solidFill>
                    <a:srgbClr val="23BCA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100k</a:t>
              </a:r>
            </a:p>
          </p:txBody>
        </p:sp>
        <p:sp>
          <p:nvSpPr>
            <p:cNvPr id="24" name="TextBox 14">
              <a:extLst>
                <a:ext uri="{FF2B5EF4-FFF2-40B4-BE49-F238E27FC236}">
                  <a16:creationId xmlns:a16="http://schemas.microsoft.com/office/drawing/2014/main" id="{01435CFA-1E50-89A4-F1DB-D7C458E71D89}"/>
                </a:ext>
              </a:extLst>
            </p:cNvPr>
            <p:cNvSpPr txBox="1"/>
            <p:nvPr/>
          </p:nvSpPr>
          <p:spPr>
            <a:xfrm>
              <a:off x="2831299" y="746509"/>
              <a:ext cx="1782188" cy="472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0"/>
                </a:lnSpc>
              </a:pPr>
              <a:r>
                <a:rPr lang="en-US" sz="205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challenge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 flipV="1">
            <a:off x="-191684" y="-95842"/>
            <a:ext cx="4577108" cy="5564873"/>
          </a:xfrm>
          <a:custGeom>
            <a:avLst/>
            <a:gdLst/>
            <a:ahLst/>
            <a:cxnLst/>
            <a:rect l="l" t="t" r="r" b="b"/>
            <a:pathLst>
              <a:path w="4577108" h="5564873">
                <a:moveTo>
                  <a:pt x="4577108" y="5564873"/>
                </a:moveTo>
                <a:lnTo>
                  <a:pt x="0" y="5564873"/>
                </a:lnTo>
                <a:lnTo>
                  <a:pt x="0" y="0"/>
                </a:lnTo>
                <a:lnTo>
                  <a:pt x="4577108" y="0"/>
                </a:lnTo>
                <a:lnTo>
                  <a:pt x="4577108" y="5564873"/>
                </a:lnTo>
                <a:close/>
              </a:path>
            </a:pathLst>
          </a:custGeom>
          <a:blipFill>
            <a:blip r:embed="rId2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AutoShape 15"/>
          <p:cNvSpPr/>
          <p:nvPr/>
        </p:nvSpPr>
        <p:spPr>
          <a:xfrm>
            <a:off x="3601206" y="5086350"/>
            <a:ext cx="12655883" cy="0"/>
          </a:xfrm>
          <a:prstGeom prst="line">
            <a:avLst/>
          </a:prstGeom>
          <a:ln w="114300" cap="rnd">
            <a:solidFill>
              <a:srgbClr val="39CC89">
                <a:alpha val="62745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3601206" y="5383306"/>
            <a:ext cx="13135094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Indicate CLEARLY, the amount (in SAR) you are asking for.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Explain how you plan to use the funds to achieve milestones.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01206" y="2753269"/>
            <a:ext cx="14686794" cy="2164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80"/>
              </a:lnSpc>
              <a:spcBef>
                <a:spcPct val="0"/>
              </a:spcBef>
            </a:pPr>
            <a:r>
              <a:rPr lang="en-US" sz="8000" b="1">
                <a:solidFill>
                  <a:srgbClr val="003E51"/>
                </a:solidFill>
                <a:latin typeface="Poppins Bold"/>
                <a:ea typeface="Poppins Bold"/>
                <a:cs typeface="Poppins Bold"/>
                <a:sym typeface="Poppins Bold"/>
              </a:rPr>
              <a:t>Funds seeking &amp; Use of Funds</a:t>
            </a:r>
          </a:p>
        </p:txBody>
      </p:sp>
      <p:grpSp>
        <p:nvGrpSpPr>
          <p:cNvPr id="18" name="Group 3">
            <a:extLst>
              <a:ext uri="{FF2B5EF4-FFF2-40B4-BE49-F238E27FC236}">
                <a16:creationId xmlns:a16="http://schemas.microsoft.com/office/drawing/2014/main" id="{7DF5A669-4B07-CC56-DB23-F7BAF1891FA3}"/>
              </a:ext>
            </a:extLst>
          </p:cNvPr>
          <p:cNvGrpSpPr/>
          <p:nvPr/>
        </p:nvGrpSpPr>
        <p:grpSpPr>
          <a:xfrm>
            <a:off x="13799184" y="613384"/>
            <a:ext cx="3588359" cy="1051311"/>
            <a:chOff x="0" y="0"/>
            <a:chExt cx="4784477" cy="1401748"/>
          </a:xfrm>
        </p:grpSpPr>
        <p:grpSp>
          <p:nvGrpSpPr>
            <p:cNvPr id="19" name="Group 4">
              <a:extLst>
                <a:ext uri="{FF2B5EF4-FFF2-40B4-BE49-F238E27FC236}">
                  <a16:creationId xmlns:a16="http://schemas.microsoft.com/office/drawing/2014/main" id="{AE34FAA0-356A-B327-6657-276692F5CCE4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823026BE-943C-2588-B6E1-8D4A582D2C62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6">
                <a:extLst>
                  <a:ext uri="{FF2B5EF4-FFF2-40B4-BE49-F238E27FC236}">
                    <a16:creationId xmlns:a16="http://schemas.microsoft.com/office/drawing/2014/main" id="{47A2DE82-D590-DF13-F93C-89C8EEEB45F8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403B1437-464C-C718-F432-256C800C7399}"/>
                </a:ext>
              </a:extLst>
            </p:cNvPr>
            <p:cNvSpPr/>
            <p:nvPr/>
          </p:nvSpPr>
          <p:spPr>
            <a:xfrm>
              <a:off x="892290" y="0"/>
              <a:ext cx="1617173" cy="1401748"/>
            </a:xfrm>
            <a:custGeom>
              <a:avLst/>
              <a:gdLst/>
              <a:ahLst/>
              <a:cxnLst/>
              <a:rect l="l" t="t" r="r" b="b"/>
              <a:pathLst>
                <a:path w="1617173" h="1401748">
                  <a:moveTo>
                    <a:pt x="0" y="0"/>
                  </a:moveTo>
                  <a:lnTo>
                    <a:pt x="1617173" y="0"/>
                  </a:lnTo>
                  <a:lnTo>
                    <a:pt x="1617173" y="1401748"/>
                  </a:lnTo>
                  <a:lnTo>
                    <a:pt x="0" y="1401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8270" t="-10712" b="-1071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2FC3BA06-5548-7E98-B313-3B83460EED75}"/>
                </a:ext>
              </a:extLst>
            </p:cNvPr>
            <p:cNvSpPr/>
            <p:nvPr/>
          </p:nvSpPr>
          <p:spPr>
            <a:xfrm>
              <a:off x="0" y="109402"/>
              <a:ext cx="917806" cy="1006394"/>
            </a:xfrm>
            <a:custGeom>
              <a:avLst/>
              <a:gdLst/>
              <a:ahLst/>
              <a:cxnLst/>
              <a:rect l="l" t="t" r="r" b="b"/>
              <a:pathLst>
                <a:path w="917806" h="1006394">
                  <a:moveTo>
                    <a:pt x="0" y="0"/>
                  </a:moveTo>
                  <a:lnTo>
                    <a:pt x="917806" y="0"/>
                  </a:lnTo>
                  <a:lnTo>
                    <a:pt x="917806" y="1006394"/>
                  </a:lnTo>
                  <a:lnTo>
                    <a:pt x="0" y="10063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15985" b="-4326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2" name="Group 10">
              <a:extLst>
                <a:ext uri="{FF2B5EF4-FFF2-40B4-BE49-F238E27FC236}">
                  <a16:creationId xmlns:a16="http://schemas.microsoft.com/office/drawing/2014/main" id="{B1DBE416-5A31-F303-0A07-7A79F722EFDC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5" name="Freeform 11">
                <a:extLst>
                  <a:ext uri="{FF2B5EF4-FFF2-40B4-BE49-F238E27FC236}">
                    <a16:creationId xmlns:a16="http://schemas.microsoft.com/office/drawing/2014/main" id="{D8541040-3146-43DD-5D38-D962911B0823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12">
                <a:extLst>
                  <a:ext uri="{FF2B5EF4-FFF2-40B4-BE49-F238E27FC236}">
                    <a16:creationId xmlns:a16="http://schemas.microsoft.com/office/drawing/2014/main" id="{DE35AE2C-ED1F-B1BA-2EB3-1A969CFD6F8C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id="{61BC33AC-C864-016E-E580-6C0D87F58A91}"/>
                </a:ext>
              </a:extLst>
            </p:cNvPr>
            <p:cNvSpPr txBox="1"/>
            <p:nvPr/>
          </p:nvSpPr>
          <p:spPr>
            <a:xfrm>
              <a:off x="2831299" y="22576"/>
              <a:ext cx="1953178" cy="8085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919"/>
                </a:lnSpc>
              </a:pPr>
              <a:r>
                <a:rPr lang="en-US" sz="3513" b="1" dirty="0">
                  <a:solidFill>
                    <a:srgbClr val="23BCA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100k</a:t>
              </a:r>
            </a:p>
          </p:txBody>
        </p:sp>
        <p:sp>
          <p:nvSpPr>
            <p:cNvPr id="24" name="TextBox 14">
              <a:extLst>
                <a:ext uri="{FF2B5EF4-FFF2-40B4-BE49-F238E27FC236}">
                  <a16:creationId xmlns:a16="http://schemas.microsoft.com/office/drawing/2014/main" id="{8EB0DFA3-7E73-EDA3-311D-B7BE0F6C3F8D}"/>
                </a:ext>
              </a:extLst>
            </p:cNvPr>
            <p:cNvSpPr txBox="1"/>
            <p:nvPr/>
          </p:nvSpPr>
          <p:spPr>
            <a:xfrm>
              <a:off x="2831299" y="746509"/>
              <a:ext cx="1782188" cy="472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0"/>
                </a:lnSpc>
              </a:pPr>
              <a:r>
                <a:rPr lang="en-US" sz="205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challenge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 flipV="1">
            <a:off x="-191684" y="-95842"/>
            <a:ext cx="4577108" cy="5564873"/>
          </a:xfrm>
          <a:custGeom>
            <a:avLst/>
            <a:gdLst/>
            <a:ahLst/>
            <a:cxnLst/>
            <a:rect l="l" t="t" r="r" b="b"/>
            <a:pathLst>
              <a:path w="4577108" h="5564873">
                <a:moveTo>
                  <a:pt x="4577108" y="5564873"/>
                </a:moveTo>
                <a:lnTo>
                  <a:pt x="0" y="5564873"/>
                </a:lnTo>
                <a:lnTo>
                  <a:pt x="0" y="0"/>
                </a:lnTo>
                <a:lnTo>
                  <a:pt x="4577108" y="0"/>
                </a:lnTo>
                <a:lnTo>
                  <a:pt x="4577108" y="5564873"/>
                </a:lnTo>
                <a:close/>
              </a:path>
            </a:pathLst>
          </a:custGeom>
          <a:blipFill>
            <a:blip r:embed="rId2">
              <a:alphaModFix amt="8999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AutoShape 15"/>
          <p:cNvSpPr/>
          <p:nvPr/>
        </p:nvSpPr>
        <p:spPr>
          <a:xfrm>
            <a:off x="3601206" y="4446238"/>
            <a:ext cx="12655883" cy="0"/>
          </a:xfrm>
          <a:prstGeom prst="line">
            <a:avLst/>
          </a:prstGeom>
          <a:ln w="114300" cap="rnd">
            <a:solidFill>
              <a:srgbClr val="39CC89">
                <a:alpha val="62745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3601206" y="4691983"/>
            <a:ext cx="13135094" cy="267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Summarize about your company in a sentence or two.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Put Company details:</a:t>
            </a:r>
          </a:p>
          <a:p>
            <a:pPr marL="1295400" lvl="2" indent="-431800" algn="l">
              <a:lnSpc>
                <a:spcPts val="42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Company Logo</a:t>
            </a:r>
          </a:p>
          <a:p>
            <a:pPr marL="1295400" lvl="2" indent="-431800" algn="l">
              <a:lnSpc>
                <a:spcPts val="42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Company Name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Contact Information (Phone, Email, Social Media)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01206" y="2753269"/>
            <a:ext cx="7676394" cy="10868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8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003E51"/>
                </a:solidFill>
                <a:latin typeface="Poppins Bold"/>
                <a:ea typeface="Poppins Bold"/>
                <a:cs typeface="Poppins Bold"/>
                <a:sym typeface="Poppins Bold"/>
              </a:rPr>
              <a:t>Last Slide</a:t>
            </a:r>
          </a:p>
        </p:txBody>
      </p:sp>
      <p:grpSp>
        <p:nvGrpSpPr>
          <p:cNvPr id="18" name="Group 3">
            <a:extLst>
              <a:ext uri="{FF2B5EF4-FFF2-40B4-BE49-F238E27FC236}">
                <a16:creationId xmlns:a16="http://schemas.microsoft.com/office/drawing/2014/main" id="{FC96024D-6BAB-7EC9-7575-4A2056770BE7}"/>
              </a:ext>
            </a:extLst>
          </p:cNvPr>
          <p:cNvGrpSpPr/>
          <p:nvPr/>
        </p:nvGrpSpPr>
        <p:grpSpPr>
          <a:xfrm>
            <a:off x="13799184" y="613384"/>
            <a:ext cx="3588359" cy="1051311"/>
            <a:chOff x="0" y="0"/>
            <a:chExt cx="4784477" cy="1401748"/>
          </a:xfrm>
        </p:grpSpPr>
        <p:grpSp>
          <p:nvGrpSpPr>
            <p:cNvPr id="19" name="Group 4">
              <a:extLst>
                <a:ext uri="{FF2B5EF4-FFF2-40B4-BE49-F238E27FC236}">
                  <a16:creationId xmlns:a16="http://schemas.microsoft.com/office/drawing/2014/main" id="{22C78F18-DE3A-ABD5-8E31-9827EABDB596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F0069839-CC21-2E81-09DE-C2698369B500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6">
                <a:extLst>
                  <a:ext uri="{FF2B5EF4-FFF2-40B4-BE49-F238E27FC236}">
                    <a16:creationId xmlns:a16="http://schemas.microsoft.com/office/drawing/2014/main" id="{208DFF0E-5573-E211-EFA4-A25CC19FD304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775F2E07-B08C-B101-55DD-9D753E82C3D9}"/>
                </a:ext>
              </a:extLst>
            </p:cNvPr>
            <p:cNvSpPr/>
            <p:nvPr/>
          </p:nvSpPr>
          <p:spPr>
            <a:xfrm>
              <a:off x="892290" y="0"/>
              <a:ext cx="1617173" cy="1401748"/>
            </a:xfrm>
            <a:custGeom>
              <a:avLst/>
              <a:gdLst/>
              <a:ahLst/>
              <a:cxnLst/>
              <a:rect l="l" t="t" r="r" b="b"/>
              <a:pathLst>
                <a:path w="1617173" h="1401748">
                  <a:moveTo>
                    <a:pt x="0" y="0"/>
                  </a:moveTo>
                  <a:lnTo>
                    <a:pt x="1617173" y="0"/>
                  </a:lnTo>
                  <a:lnTo>
                    <a:pt x="1617173" y="1401748"/>
                  </a:lnTo>
                  <a:lnTo>
                    <a:pt x="0" y="1401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8270" t="-10712" b="-1071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E7CC2E0F-802D-A2A7-5A0F-4E10501FEE75}"/>
                </a:ext>
              </a:extLst>
            </p:cNvPr>
            <p:cNvSpPr/>
            <p:nvPr/>
          </p:nvSpPr>
          <p:spPr>
            <a:xfrm>
              <a:off x="0" y="109402"/>
              <a:ext cx="917806" cy="1006394"/>
            </a:xfrm>
            <a:custGeom>
              <a:avLst/>
              <a:gdLst/>
              <a:ahLst/>
              <a:cxnLst/>
              <a:rect l="l" t="t" r="r" b="b"/>
              <a:pathLst>
                <a:path w="917806" h="1006394">
                  <a:moveTo>
                    <a:pt x="0" y="0"/>
                  </a:moveTo>
                  <a:lnTo>
                    <a:pt x="917806" y="0"/>
                  </a:lnTo>
                  <a:lnTo>
                    <a:pt x="917806" y="1006394"/>
                  </a:lnTo>
                  <a:lnTo>
                    <a:pt x="0" y="10063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15985" b="-4326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2" name="Group 10">
              <a:extLst>
                <a:ext uri="{FF2B5EF4-FFF2-40B4-BE49-F238E27FC236}">
                  <a16:creationId xmlns:a16="http://schemas.microsoft.com/office/drawing/2014/main" id="{A0E9DD49-D7CE-1537-098B-CCB03088D898}"/>
                </a:ext>
              </a:extLst>
            </p:cNvPr>
            <p:cNvGrpSpPr/>
            <p:nvPr/>
          </p:nvGrpSpPr>
          <p:grpSpPr>
            <a:xfrm>
              <a:off x="2562666" y="24499"/>
              <a:ext cx="53874" cy="1194150"/>
              <a:chOff x="0" y="0"/>
              <a:chExt cx="12534" cy="277241"/>
            </a:xfrm>
          </p:grpSpPr>
          <p:sp>
            <p:nvSpPr>
              <p:cNvPr id="25" name="Freeform 11">
                <a:extLst>
                  <a:ext uri="{FF2B5EF4-FFF2-40B4-BE49-F238E27FC236}">
                    <a16:creationId xmlns:a16="http://schemas.microsoft.com/office/drawing/2014/main" id="{C5FDF867-235F-0671-90D8-0657BD3894AE}"/>
                  </a:ext>
                </a:extLst>
              </p:cNvPr>
              <p:cNvSpPr/>
              <p:nvPr/>
            </p:nvSpPr>
            <p:spPr>
              <a:xfrm>
                <a:off x="783" y="0"/>
                <a:ext cx="10967" cy="276741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276741">
                    <a:moveTo>
                      <a:pt x="8688" y="3133"/>
                    </a:moveTo>
                    <a:lnTo>
                      <a:pt x="10184" y="69185"/>
                    </a:lnTo>
                    <a:cubicBezTo>
                      <a:pt x="11228" y="115303"/>
                      <a:pt x="11228" y="161438"/>
                      <a:pt x="10184" y="207556"/>
                    </a:cubicBezTo>
                    <a:lnTo>
                      <a:pt x="8688" y="273609"/>
                    </a:lnTo>
                    <a:cubicBezTo>
                      <a:pt x="8649" y="275350"/>
                      <a:pt x="7226" y="276741"/>
                      <a:pt x="5484" y="276741"/>
                    </a:cubicBezTo>
                    <a:lnTo>
                      <a:pt x="5484" y="276741"/>
                    </a:lnTo>
                    <a:cubicBezTo>
                      <a:pt x="3742" y="276741"/>
                      <a:pt x="2319" y="275350"/>
                      <a:pt x="2279" y="273609"/>
                    </a:cubicBezTo>
                    <a:lnTo>
                      <a:pt x="784" y="207556"/>
                    </a:lnTo>
                    <a:cubicBezTo>
                      <a:pt x="-261" y="161438"/>
                      <a:pt x="-261" y="115303"/>
                      <a:pt x="784" y="69185"/>
                    </a:cubicBezTo>
                    <a:lnTo>
                      <a:pt x="2279" y="3133"/>
                    </a:lnTo>
                    <a:cubicBezTo>
                      <a:pt x="2319" y="1391"/>
                      <a:pt x="3742" y="0"/>
                      <a:pt x="5484" y="0"/>
                    </a:cubicBezTo>
                    <a:lnTo>
                      <a:pt x="5484" y="0"/>
                    </a:lnTo>
                    <a:cubicBezTo>
                      <a:pt x="7226" y="0"/>
                      <a:pt x="8649" y="1391"/>
                      <a:pt x="8688" y="31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12">
                <a:extLst>
                  <a:ext uri="{FF2B5EF4-FFF2-40B4-BE49-F238E27FC236}">
                    <a16:creationId xmlns:a16="http://schemas.microsoft.com/office/drawing/2014/main" id="{E4318110-F27F-DB38-38C1-D94F5142EB9A}"/>
                  </a:ext>
                </a:extLst>
              </p:cNvPr>
              <p:cNvSpPr txBox="1"/>
              <p:nvPr/>
            </p:nvSpPr>
            <p:spPr>
              <a:xfrm>
                <a:off x="2294" y="18037"/>
                <a:ext cx="7946" cy="2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40"/>
                  </a:lnSpc>
                </a:pPr>
                <a:endParaRPr/>
              </a:p>
            </p:txBody>
          </p:sp>
        </p:grp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id="{F77E76DC-FA59-2DB1-7824-412C2E464E30}"/>
                </a:ext>
              </a:extLst>
            </p:cNvPr>
            <p:cNvSpPr txBox="1"/>
            <p:nvPr/>
          </p:nvSpPr>
          <p:spPr>
            <a:xfrm>
              <a:off x="2831299" y="22576"/>
              <a:ext cx="1953178" cy="8085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919"/>
                </a:lnSpc>
              </a:pPr>
              <a:r>
                <a:rPr lang="en-US" sz="3513" b="1" dirty="0">
                  <a:solidFill>
                    <a:srgbClr val="23BCA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100k</a:t>
              </a:r>
            </a:p>
          </p:txBody>
        </p:sp>
        <p:sp>
          <p:nvSpPr>
            <p:cNvPr id="24" name="TextBox 14">
              <a:extLst>
                <a:ext uri="{FF2B5EF4-FFF2-40B4-BE49-F238E27FC236}">
                  <a16:creationId xmlns:a16="http://schemas.microsoft.com/office/drawing/2014/main" id="{20F5460E-56CA-FDD9-0A58-382B5D741F3B}"/>
                </a:ext>
              </a:extLst>
            </p:cNvPr>
            <p:cNvSpPr txBox="1"/>
            <p:nvPr/>
          </p:nvSpPr>
          <p:spPr>
            <a:xfrm>
              <a:off x="2831299" y="746509"/>
              <a:ext cx="1782188" cy="472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0"/>
                </a:lnSpc>
              </a:pPr>
              <a:r>
                <a:rPr lang="en-US" sz="205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challenge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601</Words>
  <Application>Microsoft Macintosh PowerPoint</Application>
  <PresentationFormat>Custom</PresentationFormat>
  <Paragraphs>105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Calibri</vt:lpstr>
      <vt:lpstr>Poppins</vt:lpstr>
      <vt:lpstr>Arial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VC Pitch Deck Tempele</dc:title>
  <cp:lastModifiedBy>ARWA MUHAMMAD ALSAGGAF</cp:lastModifiedBy>
  <cp:revision>2</cp:revision>
  <dcterms:created xsi:type="dcterms:W3CDTF">2006-08-16T00:00:00Z</dcterms:created>
  <dcterms:modified xsi:type="dcterms:W3CDTF">2026-03-12T10:45:39Z</dcterms:modified>
  <dc:identifier>DAHDr5ipWoQ</dc:identifier>
</cp:coreProperties>
</file>